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aleway"/>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italic.fntdata"/><Relationship Id="rId14" Type="http://schemas.openxmlformats.org/officeDocument/2006/relationships/slide" Target="slides/slide9.xml"/><Relationship Id="rId36" Type="http://schemas.openxmlformats.org/officeDocument/2006/relationships/font" Target="fonts/Raleway-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Raleway-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f57a400c18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f57a400c18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Shrey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57a400c18_3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57a400c18_3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b3741afe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cb3741afe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b3741afe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b3741afe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589804d6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589804d6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Hwi Jin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f57a400c18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f57a400c18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James</a:t>
            </a:r>
            <a:endParaRPr/>
          </a:p>
          <a:p>
            <a:pPr indent="0" lvl="0" marL="0" rtl="0" algn="l">
              <a:spcBef>
                <a:spcPts val="0"/>
              </a:spcBef>
              <a:spcAft>
                <a:spcPts val="0"/>
              </a:spcAft>
              <a:buNone/>
            </a:pPr>
            <a:r>
              <a:rPr lang="en"/>
              <a:t>The college has tried to resolve this problem with an online menu. The problem is, it sucks. When we asked students what they thought about it, most of them had never even </a:t>
            </a:r>
            <a:r>
              <a:rPr lang="en"/>
              <a:t>heard</a:t>
            </a:r>
            <a:r>
              <a:rPr lang="en"/>
              <a:t> the name.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cb3741afe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cb3741afe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b3741afe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cb3741afe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b3741afe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b3741afe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cb3741afe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cb3741afe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f57a400c18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f57a400c18_3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f57a400c18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f57a400c18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know that Grinnell DHall has a </a:t>
            </a:r>
            <a:r>
              <a:rPr lang="en"/>
              <a:t>suggestion</a:t>
            </a:r>
            <a:r>
              <a:rPr lang="en"/>
              <a:t> box? Well, neither does anyone else. We want to give Grinnell students the chance to improve their meals and exert self-gov.”</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f57a400c18_3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f57a400c18_3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cb3741afe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cb3741afe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f57a400c18_1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f57a400c18_1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Hwi Jin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f58387cb8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f58387cb8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f57089290e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f57089290e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will we get people to use our app? By implementing this app into NSO and IPOP orientations where every students is mandated to go. Working with the residence life and SGA Student environmental committee to help with all -campus emails and working with college partners such as food recovery network and Local Foods COnnection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f57089290e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f57089290e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current immediate partners </a:t>
            </a:r>
            <a:r>
              <a:rPr lang="en"/>
              <a:t>consists</a:t>
            </a:r>
            <a:r>
              <a:rPr lang="en"/>
              <a:t> of FRN, GFM, LFC, and SGA. We later plan on getting </a:t>
            </a:r>
            <a:r>
              <a:rPr lang="en"/>
              <a:t>sponsors</a:t>
            </a:r>
            <a:r>
              <a:rPr lang="en"/>
              <a:t> and partners from companies and organizations such as Unilever, proctor&amp;gamble, reFED, and forgotten harvest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f58387cb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f58387cb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f57089290e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f57089290e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f57089290e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f57089290e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f57a400c18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f57a400c18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f57a400c18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f57a400c18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f57a400c18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f57a400c18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f57a400c18_3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f57a400c18_3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waste food? Was one of our questions in the interviews and as you can see, there are </a:t>
            </a:r>
            <a:r>
              <a:rPr lang="en"/>
              <a:t>overwhelming</a:t>
            </a:r>
            <a:r>
              <a:rPr lang="en"/>
              <a:t> amounts of answers that state they missed several meals and on </a:t>
            </a:r>
            <a:r>
              <a:rPr lang="en"/>
              <a:t>average</a:t>
            </a:r>
            <a:r>
              <a:rPr lang="en"/>
              <a:t>, people wasted 6 paid meals per week.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57a400c18_3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f57a400c18_3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 single day, hundreds and hundreds of people in our Grinnell community go hungry.</a:t>
            </a:r>
            <a:endParaRPr/>
          </a:p>
          <a:p>
            <a:pPr indent="0" lvl="0" marL="0" rtl="0" algn="l">
              <a:spcBef>
                <a:spcPts val="0"/>
              </a:spcBef>
              <a:spcAft>
                <a:spcPts val="0"/>
              </a:spcAft>
              <a:buNone/>
            </a:pPr>
            <a:r>
              <a:rPr lang="en"/>
              <a:t>(pause)</a:t>
            </a:r>
            <a:endParaRPr/>
          </a:p>
          <a:p>
            <a:pPr indent="0" lvl="0" marL="0" rtl="0" algn="l">
              <a:spcBef>
                <a:spcPts val="0"/>
              </a:spcBef>
              <a:spcAft>
                <a:spcPts val="0"/>
              </a:spcAft>
              <a:buNone/>
            </a:pPr>
            <a:r>
              <a:rPr lang="en"/>
              <a:t>You know, there is a reason I’m passionate about this project. As a kid, my dad was never had enough food to eat. Today, I’m several inches taller than him, and he likes to joke that if he’d had more food as a kid, I wouldn’t have grown so much taller. But it’s not a joke. Food insecurity… deeply hurts people and their families.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f57a400c18_3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f57a400c18_3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(potentially) Michael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f57a400c18_3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f57a400c18_3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highereddive.com/news/college-combat-food-waste/510987/"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8.png"/><Relationship Id="rId11" Type="http://schemas.openxmlformats.org/officeDocument/2006/relationships/image" Target="../media/image2.png"/><Relationship Id="rId10" Type="http://schemas.openxmlformats.org/officeDocument/2006/relationships/image" Target="../media/image7.png"/><Relationship Id="rId9"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9.jpg"/><Relationship Id="rId7" Type="http://schemas.openxmlformats.org/officeDocument/2006/relationships/image" Target="../media/image6.png"/><Relationship Id="rId8"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highereddive.com/news/college-combat-food-waste/510987/"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highereddive.com/news/college-combat-food-waste/510987/"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frac.org/wp-content/uploads/frac_tyson_oct_2014_public_view_hunger_poll.pdf"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FOOD SAVR</a:t>
            </a:r>
            <a:endParaRPr/>
          </a:p>
        </p:txBody>
      </p:sp>
      <p:sp>
        <p:nvSpPr>
          <p:cNvPr id="87" name="Google Shape;87;p13"/>
          <p:cNvSpPr txBox="1"/>
          <p:nvPr>
            <p:ph idx="1" type="subTitle"/>
          </p:nvPr>
        </p:nvSpPr>
        <p:spPr>
          <a:xfrm>
            <a:off x="729450" y="3419350"/>
            <a:ext cx="7864200" cy="117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Pioneer Weekend 2021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Michael Andrzejewski, Shrey Agrawal, Hwi Jin Jang, Nameera Dawood, and James Lim</a:t>
            </a:r>
            <a:endParaRPr/>
          </a:p>
        </p:txBody>
      </p:sp>
      <p:pic>
        <p:nvPicPr>
          <p:cNvPr id="88" name="Google Shape;88;p13"/>
          <p:cNvPicPr preferRelativeResize="0"/>
          <p:nvPr/>
        </p:nvPicPr>
        <p:blipFill>
          <a:blip r:embed="rId3">
            <a:alphaModFix/>
          </a:blip>
          <a:stretch>
            <a:fillRect/>
          </a:stretch>
        </p:blipFill>
        <p:spPr>
          <a:xfrm>
            <a:off x="4400550" y="203025"/>
            <a:ext cx="3067770" cy="3067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can we do to reduce food waste and combat food insecurity?</a:t>
            </a:r>
            <a:endParaRPr/>
          </a:p>
        </p:txBody>
      </p:sp>
      <p:pic>
        <p:nvPicPr>
          <p:cNvPr id="162" name="Google Shape;162;p22"/>
          <p:cNvPicPr preferRelativeResize="0"/>
          <p:nvPr/>
        </p:nvPicPr>
        <p:blipFill>
          <a:blip r:embed="rId3">
            <a:alphaModFix/>
          </a:blip>
          <a:stretch>
            <a:fillRect/>
          </a:stretch>
        </p:blipFill>
        <p:spPr>
          <a:xfrm>
            <a:off x="2790300" y="1511000"/>
            <a:ext cx="3566975" cy="3566950"/>
          </a:xfrm>
          <a:prstGeom prst="rect">
            <a:avLst/>
          </a:prstGeom>
          <a:noFill/>
          <a:ln>
            <a:noFill/>
          </a:ln>
        </p:spPr>
      </p:pic>
      <p:sp>
        <p:nvSpPr>
          <p:cNvPr id="163" name="Google Shape;163;p22"/>
          <p:cNvSpPr txBox="1"/>
          <p:nvPr/>
        </p:nvSpPr>
        <p:spPr>
          <a:xfrm>
            <a:off x="3072000" y="4260900"/>
            <a:ext cx="3000000" cy="88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dk2"/>
                </a:solidFill>
                <a:latin typeface="Raleway"/>
                <a:ea typeface="Raleway"/>
                <a:cs typeface="Raleway"/>
                <a:sym typeface="Raleway"/>
              </a:rPr>
              <a:t>Food Savr </a:t>
            </a:r>
            <a:endParaRPr b="1" sz="2600">
              <a:solidFill>
                <a:schemeClr val="dk2"/>
              </a:solidFill>
              <a:latin typeface="Raleway"/>
              <a:ea typeface="Raleway"/>
              <a:cs typeface="Raleway"/>
              <a:sym typeface="Raleway"/>
            </a:endParaRPr>
          </a:p>
          <a:p>
            <a:pPr indent="0" lvl="0" marL="0" rtl="0" algn="ctr">
              <a:spcBef>
                <a:spcPts val="0"/>
              </a:spcBef>
              <a:spcAft>
                <a:spcPts val="0"/>
              </a:spcAft>
              <a:buNone/>
            </a:pPr>
            <a:r>
              <a:rPr i="1" lang="en" sz="1933">
                <a:solidFill>
                  <a:schemeClr val="dk2"/>
                </a:solidFill>
                <a:latin typeface="Raleway"/>
                <a:ea typeface="Raleway"/>
                <a:cs typeface="Raleway"/>
                <a:sym typeface="Raleway"/>
              </a:rPr>
              <a:t>uniting to fight hunger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3"/>
          <p:cNvSpPr txBox="1"/>
          <p:nvPr>
            <p:ph type="title"/>
          </p:nvPr>
        </p:nvSpPr>
        <p:spPr>
          <a:xfrm>
            <a:off x="729450" y="1242450"/>
            <a:ext cx="7688700" cy="3050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solution</a:t>
            </a:r>
            <a:endParaRPr/>
          </a:p>
          <a:p>
            <a:pPr indent="0" lvl="0" marL="0" rtl="0" algn="l">
              <a:spcBef>
                <a:spcPts val="0"/>
              </a:spcBef>
              <a:spcAft>
                <a:spcPts val="0"/>
              </a:spcAft>
              <a:buNone/>
            </a:pPr>
            <a:r>
              <a:t/>
            </a:r>
            <a:endParaRPr/>
          </a:p>
          <a:p>
            <a:pPr indent="0" lvl="0" marL="0" rtl="0" algn="l">
              <a:lnSpc>
                <a:spcPct val="150000"/>
              </a:lnSpc>
              <a:spcBef>
                <a:spcPts val="0"/>
              </a:spcBef>
              <a:spcAft>
                <a:spcPts val="0"/>
              </a:spcAft>
              <a:buNone/>
            </a:pPr>
            <a:r>
              <a:rPr b="0" lang="en"/>
              <a:t>Engaging </a:t>
            </a:r>
            <a:r>
              <a:rPr lang="en"/>
              <a:t>mobile application for students</a:t>
            </a:r>
            <a:r>
              <a:rPr b="0" lang="en"/>
              <a:t> to access and manage Dining hall meals, including allowing them to</a:t>
            </a:r>
            <a:r>
              <a:rPr lang="en"/>
              <a:t> donate meals </a:t>
            </a:r>
            <a:r>
              <a:rPr b="0" lang="en"/>
              <a:t>they plan to miss.</a:t>
            </a:r>
            <a:endParaRPr b="0"/>
          </a:p>
          <a:p>
            <a:pPr indent="0" lvl="0" marL="0" rtl="0" algn="l">
              <a:spcBef>
                <a:spcPts val="0"/>
              </a:spcBef>
              <a:spcAft>
                <a:spcPts val="0"/>
              </a:spcAft>
              <a:buNone/>
            </a:pPr>
            <a:r>
              <a:t/>
            </a:r>
            <a:endParaRPr b="0"/>
          </a:p>
          <a:p>
            <a:pPr indent="0" lvl="0" marL="0" rtl="0" algn="l">
              <a:spcBef>
                <a:spcPts val="0"/>
              </a:spcBef>
              <a:spcAft>
                <a:spcPts val="0"/>
              </a:spcAft>
              <a:buNone/>
            </a:pPr>
            <a:r>
              <a:t/>
            </a:r>
            <a:endParaRPr b="0"/>
          </a:p>
        </p:txBody>
      </p:sp>
      <p:pic>
        <p:nvPicPr>
          <p:cNvPr id="169" name="Google Shape;169;p23"/>
          <p:cNvPicPr preferRelativeResize="0"/>
          <p:nvPr/>
        </p:nvPicPr>
        <p:blipFill rotWithShape="1">
          <a:blip r:embed="rId3">
            <a:alphaModFix/>
          </a:blip>
          <a:srcRect b="18579" l="18937" r="18912" t="18072"/>
          <a:stretch/>
        </p:blipFill>
        <p:spPr>
          <a:xfrm>
            <a:off x="8113075" y="0"/>
            <a:ext cx="1030925" cy="1050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4"/>
          <p:cNvPicPr preferRelativeResize="0"/>
          <p:nvPr/>
        </p:nvPicPr>
        <p:blipFill>
          <a:blip r:embed="rId3">
            <a:alphaModFix/>
          </a:blip>
          <a:stretch>
            <a:fillRect/>
          </a:stretch>
        </p:blipFill>
        <p:spPr>
          <a:xfrm>
            <a:off x="5050375" y="523800"/>
            <a:ext cx="2272800" cy="4619700"/>
          </a:xfrm>
          <a:prstGeom prst="roundRect">
            <a:avLst>
              <a:gd fmla="val 16667" name="adj"/>
            </a:avLst>
          </a:prstGeom>
          <a:noFill/>
          <a:ln>
            <a:noFill/>
          </a:ln>
        </p:spPr>
      </p:pic>
      <p:sp>
        <p:nvSpPr>
          <p:cNvPr id="175" name="Google Shape;175;p24"/>
          <p:cNvSpPr txBox="1"/>
          <p:nvPr>
            <p:ph type="title"/>
          </p:nvPr>
        </p:nvSpPr>
        <p:spPr>
          <a:xfrm>
            <a:off x="490800" y="1732725"/>
            <a:ext cx="40812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Meal push notification</a:t>
            </a:r>
            <a:endParaRPr/>
          </a:p>
        </p:txBody>
      </p:sp>
      <p:sp>
        <p:nvSpPr>
          <p:cNvPr id="176" name="Google Shape;176;p24"/>
          <p:cNvSpPr txBox="1"/>
          <p:nvPr/>
        </p:nvSpPr>
        <p:spPr>
          <a:xfrm>
            <a:off x="1263625" y="2482775"/>
            <a:ext cx="2121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Asking user if they are coming for the meal</a:t>
            </a:r>
            <a:endParaRPr>
              <a:latin typeface="Lato"/>
              <a:ea typeface="Lato"/>
              <a:cs typeface="Lato"/>
              <a:sym typeface="Lato"/>
            </a:endParaRPr>
          </a:p>
        </p:txBody>
      </p:sp>
      <p:pic>
        <p:nvPicPr>
          <p:cNvPr id="177" name="Google Shape;177;p24"/>
          <p:cNvPicPr preferRelativeResize="0"/>
          <p:nvPr/>
        </p:nvPicPr>
        <p:blipFill rotWithShape="1">
          <a:blip r:embed="rId4">
            <a:alphaModFix/>
          </a:blip>
          <a:srcRect b="18579" l="18937" r="18912" t="18072"/>
          <a:stretch/>
        </p:blipFill>
        <p:spPr>
          <a:xfrm>
            <a:off x="8113075" y="0"/>
            <a:ext cx="1030925" cy="1050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5"/>
          <p:cNvPicPr preferRelativeResize="0"/>
          <p:nvPr/>
        </p:nvPicPr>
        <p:blipFill>
          <a:blip r:embed="rId3">
            <a:alphaModFix/>
          </a:blip>
          <a:stretch>
            <a:fillRect/>
          </a:stretch>
        </p:blipFill>
        <p:spPr>
          <a:xfrm>
            <a:off x="1809200" y="528900"/>
            <a:ext cx="1994700" cy="4614600"/>
          </a:xfrm>
          <a:prstGeom prst="roundRect">
            <a:avLst>
              <a:gd fmla="val 16667" name="adj"/>
            </a:avLst>
          </a:prstGeom>
          <a:noFill/>
          <a:ln>
            <a:noFill/>
          </a:ln>
        </p:spPr>
      </p:pic>
      <p:sp>
        <p:nvSpPr>
          <p:cNvPr id="183" name="Google Shape;183;p25"/>
          <p:cNvSpPr txBox="1"/>
          <p:nvPr>
            <p:ph type="title"/>
          </p:nvPr>
        </p:nvSpPr>
        <p:spPr>
          <a:xfrm>
            <a:off x="4337100" y="1776325"/>
            <a:ext cx="40812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Home Screen</a:t>
            </a:r>
            <a:endParaRPr/>
          </a:p>
        </p:txBody>
      </p:sp>
      <p:sp>
        <p:nvSpPr>
          <p:cNvPr id="184" name="Google Shape;184;p25"/>
          <p:cNvSpPr txBox="1"/>
          <p:nvPr/>
        </p:nvSpPr>
        <p:spPr>
          <a:xfrm>
            <a:off x="4871000" y="2311525"/>
            <a:ext cx="3116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The user can choose to come for the meal, or choose to donate their meal to LFC, FRN, CRSSJ</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Timeline of reporting: Advance, before cooking, after cooking.</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Giving dining hall workers a more accurate number of meals to cook to reduce overproduction</a:t>
            </a:r>
            <a:endParaRPr sz="2500">
              <a:solidFill>
                <a:schemeClr val="dk2"/>
              </a:solidFill>
              <a:latin typeface="Raleway"/>
              <a:ea typeface="Raleway"/>
              <a:cs typeface="Raleway"/>
              <a:sym typeface="Raleway"/>
            </a:endParaRPr>
          </a:p>
          <a:p>
            <a:pPr indent="0" lvl="0" marL="0" rtl="0" algn="l">
              <a:spcBef>
                <a:spcPts val="0"/>
              </a:spcBef>
              <a:spcAft>
                <a:spcPts val="0"/>
              </a:spcAft>
              <a:buNone/>
            </a:pPr>
            <a:r>
              <a:t/>
            </a:r>
            <a:endParaRPr>
              <a:latin typeface="Lato"/>
              <a:ea typeface="Lato"/>
              <a:cs typeface="Lato"/>
              <a:sym typeface="Lato"/>
            </a:endParaRPr>
          </a:p>
        </p:txBody>
      </p:sp>
      <p:pic>
        <p:nvPicPr>
          <p:cNvPr id="185" name="Google Shape;185;p25"/>
          <p:cNvPicPr preferRelativeResize="0"/>
          <p:nvPr/>
        </p:nvPicPr>
        <p:blipFill rotWithShape="1">
          <a:blip r:embed="rId4">
            <a:alphaModFix/>
          </a:blip>
          <a:srcRect b="18579" l="18937" r="18912" t="18072"/>
          <a:stretch/>
        </p:blipFill>
        <p:spPr>
          <a:xfrm>
            <a:off x="8113075" y="0"/>
            <a:ext cx="1030925" cy="1050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ph type="title"/>
          </p:nvPr>
        </p:nvSpPr>
        <p:spPr>
          <a:xfrm>
            <a:off x="817300" y="3126875"/>
            <a:ext cx="7688700" cy="118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600"/>
              <a:t>What else does our app offer?</a:t>
            </a:r>
            <a:endParaRPr sz="3600"/>
          </a:p>
        </p:txBody>
      </p:sp>
      <p:pic>
        <p:nvPicPr>
          <p:cNvPr id="191" name="Google Shape;191;p26"/>
          <p:cNvPicPr preferRelativeResize="0"/>
          <p:nvPr/>
        </p:nvPicPr>
        <p:blipFill rotWithShape="1">
          <a:blip r:embed="rId3">
            <a:alphaModFix/>
          </a:blip>
          <a:srcRect b="18579" l="18937" r="18912" t="18072"/>
          <a:stretch/>
        </p:blipFill>
        <p:spPr>
          <a:xfrm>
            <a:off x="3637588" y="1221975"/>
            <a:ext cx="1868825" cy="1904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type="title"/>
          </p:nvPr>
        </p:nvSpPr>
        <p:spPr>
          <a:xfrm>
            <a:off x="1323625" y="2424725"/>
            <a:ext cx="6884700" cy="13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240">
                <a:solidFill>
                  <a:srgbClr val="FF0000"/>
                </a:solidFill>
              </a:rPr>
              <a:t>“What is </a:t>
            </a:r>
            <a:r>
              <a:rPr lang="en" sz="4240">
                <a:solidFill>
                  <a:srgbClr val="FF0000"/>
                </a:solidFill>
              </a:rPr>
              <a:t>Net Nutrition?”</a:t>
            </a:r>
            <a:endParaRPr sz="4240">
              <a:solidFill>
                <a:srgbClr val="FF0000"/>
              </a:solidFill>
            </a:endParaRPr>
          </a:p>
          <a:p>
            <a:pPr indent="0" lvl="0" marL="0" rtl="0" algn="l">
              <a:spcBef>
                <a:spcPts val="0"/>
              </a:spcBef>
              <a:spcAft>
                <a:spcPts val="0"/>
              </a:spcAft>
              <a:buSzPts val="990"/>
              <a:buNone/>
            </a:pPr>
            <a:r>
              <a:rPr lang="en" sz="1000">
                <a:solidFill>
                  <a:srgbClr val="333333"/>
                </a:solidFill>
              </a:rPr>
              <a:t>The </a:t>
            </a:r>
            <a:r>
              <a:rPr lang="en" sz="1000">
                <a:solidFill>
                  <a:srgbClr val="FF0000"/>
                </a:solidFill>
              </a:rPr>
              <a:t>most common answer</a:t>
            </a:r>
            <a:r>
              <a:rPr lang="en" sz="1000">
                <a:solidFill>
                  <a:srgbClr val="333333"/>
                </a:solidFill>
              </a:rPr>
              <a:t> we got when we asked people what they thought about Net Nutrition, was </a:t>
            </a:r>
            <a:r>
              <a:rPr lang="en" sz="1000">
                <a:solidFill>
                  <a:srgbClr val="FF0000"/>
                </a:solidFill>
              </a:rPr>
              <a:t>“What is Net Nutrition?”</a:t>
            </a:r>
            <a:endParaRPr sz="1000">
              <a:solidFill>
                <a:srgbClr val="FF0000"/>
              </a:solidFill>
            </a:endParaRPr>
          </a:p>
          <a:p>
            <a:pPr indent="0" lvl="0" marL="0" rtl="0" algn="l">
              <a:spcBef>
                <a:spcPts val="0"/>
              </a:spcBef>
              <a:spcAft>
                <a:spcPts val="0"/>
              </a:spcAft>
              <a:buSzPts val="990"/>
              <a:buNone/>
            </a:pPr>
            <a:r>
              <a:t/>
            </a:r>
            <a:endParaRPr sz="1040">
              <a:solidFill>
                <a:srgbClr val="FF0000"/>
              </a:solidFill>
            </a:endParaRPr>
          </a:p>
        </p:txBody>
      </p:sp>
      <p:sp>
        <p:nvSpPr>
          <p:cNvPr id="197" name="Google Shape;197;p27"/>
          <p:cNvSpPr txBox="1"/>
          <p:nvPr>
            <p:ph idx="1" type="body"/>
          </p:nvPr>
        </p:nvSpPr>
        <p:spPr>
          <a:xfrm>
            <a:off x="800525" y="1492575"/>
            <a:ext cx="3410100" cy="319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325"/>
              <a:t>“</a:t>
            </a:r>
            <a:r>
              <a:rPr lang="en" sz="1325"/>
              <a:t>I </a:t>
            </a:r>
            <a:r>
              <a:rPr b="1" lang="en" sz="1325"/>
              <a:t>barely use</a:t>
            </a:r>
            <a:r>
              <a:rPr lang="en" sz="1325"/>
              <a:t> it because it’s</a:t>
            </a:r>
            <a:r>
              <a:rPr b="1" lang="en" sz="1325"/>
              <a:t> not accurate!</a:t>
            </a:r>
            <a:r>
              <a:rPr lang="en" sz="1325"/>
              <a:t>” </a:t>
            </a:r>
            <a:endParaRPr sz="1325"/>
          </a:p>
          <a:p>
            <a:pPr indent="0" lvl="0" marL="0" rtl="0" algn="l">
              <a:lnSpc>
                <a:spcPct val="95000"/>
              </a:lnSpc>
              <a:spcBef>
                <a:spcPts val="1200"/>
              </a:spcBef>
              <a:spcAft>
                <a:spcPts val="0"/>
              </a:spcAft>
              <a:buSzPts val="275"/>
              <a:buNone/>
            </a:pPr>
            <a:r>
              <a:t/>
            </a:r>
            <a:endParaRPr sz="625"/>
          </a:p>
          <a:p>
            <a:pPr indent="0" lvl="0" marL="0" rtl="0" algn="l">
              <a:lnSpc>
                <a:spcPct val="95000"/>
              </a:lnSpc>
              <a:spcBef>
                <a:spcPts val="1200"/>
              </a:spcBef>
              <a:spcAft>
                <a:spcPts val="1200"/>
              </a:spcAft>
              <a:buSzPts val="275"/>
              <a:buNone/>
            </a:pPr>
            <a:r>
              <a:t/>
            </a:r>
            <a:endParaRPr sz="625"/>
          </a:p>
        </p:txBody>
      </p:sp>
      <p:sp>
        <p:nvSpPr>
          <p:cNvPr id="198" name="Google Shape;198;p27"/>
          <p:cNvSpPr txBox="1"/>
          <p:nvPr>
            <p:ph idx="1" type="body"/>
          </p:nvPr>
        </p:nvSpPr>
        <p:spPr>
          <a:xfrm>
            <a:off x="4621800" y="1454300"/>
            <a:ext cx="3373200" cy="319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100"/>
              <a:t>“</a:t>
            </a:r>
            <a:r>
              <a:rPr lang="en" sz="4100"/>
              <a:t> it'</a:t>
            </a:r>
            <a:r>
              <a:rPr b="1" lang="en" sz="4100"/>
              <a:t>s</a:t>
            </a:r>
            <a:r>
              <a:rPr lang="en" sz="4100"/>
              <a:t> interface is</a:t>
            </a:r>
            <a:r>
              <a:rPr b="1" lang="en" sz="4100"/>
              <a:t> hard to navigate and outdated</a:t>
            </a:r>
            <a:r>
              <a:rPr lang="en" sz="4100"/>
              <a:t>” </a:t>
            </a:r>
            <a:endParaRPr sz="41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99" name="Google Shape;199;p27"/>
          <p:cNvSpPr txBox="1"/>
          <p:nvPr>
            <p:ph idx="1" type="body"/>
          </p:nvPr>
        </p:nvSpPr>
        <p:spPr>
          <a:xfrm>
            <a:off x="266875" y="1812375"/>
            <a:ext cx="1580100" cy="319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100"/>
              <a:t>“What  is net nutrition?” </a:t>
            </a:r>
            <a:endParaRPr sz="41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00" name="Google Shape;200;p27"/>
          <p:cNvSpPr txBox="1"/>
          <p:nvPr>
            <p:ph idx="1" type="body"/>
          </p:nvPr>
        </p:nvSpPr>
        <p:spPr>
          <a:xfrm>
            <a:off x="3251325" y="1904825"/>
            <a:ext cx="5830200" cy="519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225"/>
              <a:t>“</a:t>
            </a:r>
            <a:r>
              <a:rPr lang="en" sz="1225"/>
              <a:t>I haven’t really used Net Nutrition. </a:t>
            </a:r>
            <a:r>
              <a:rPr b="1" lang="en" sz="1225"/>
              <a:t>Didn’t really know about it </a:t>
            </a:r>
            <a:r>
              <a:rPr lang="en" sz="1225"/>
              <a:t>till recently. Think it could use more work in getting people to know about it</a:t>
            </a:r>
            <a:r>
              <a:rPr lang="en" sz="1225"/>
              <a:t>” </a:t>
            </a:r>
            <a:endParaRPr sz="1225"/>
          </a:p>
          <a:p>
            <a:pPr indent="0" lvl="0" marL="0" rtl="0" algn="l">
              <a:lnSpc>
                <a:spcPct val="95000"/>
              </a:lnSpc>
              <a:spcBef>
                <a:spcPts val="1200"/>
              </a:spcBef>
              <a:spcAft>
                <a:spcPts val="0"/>
              </a:spcAft>
              <a:buSzPts val="275"/>
              <a:buNone/>
            </a:pPr>
            <a:r>
              <a:t/>
            </a:r>
            <a:endParaRPr sz="525"/>
          </a:p>
          <a:p>
            <a:pPr indent="0" lvl="0" marL="0" rtl="0" algn="l">
              <a:lnSpc>
                <a:spcPct val="95000"/>
              </a:lnSpc>
              <a:spcBef>
                <a:spcPts val="1200"/>
              </a:spcBef>
              <a:spcAft>
                <a:spcPts val="1200"/>
              </a:spcAft>
              <a:buSzPts val="275"/>
              <a:buNone/>
            </a:pPr>
            <a:r>
              <a:t/>
            </a:r>
            <a:endParaRPr sz="525"/>
          </a:p>
        </p:txBody>
      </p:sp>
      <p:sp>
        <p:nvSpPr>
          <p:cNvPr id="201" name="Google Shape;201;p27"/>
          <p:cNvSpPr txBox="1"/>
          <p:nvPr>
            <p:ph idx="1" type="body"/>
          </p:nvPr>
        </p:nvSpPr>
        <p:spPr>
          <a:xfrm>
            <a:off x="5873200" y="4391825"/>
            <a:ext cx="2520300" cy="319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325"/>
              <a:t>“I </a:t>
            </a:r>
            <a:r>
              <a:rPr b="1" lang="en" sz="1325"/>
              <a:t>don’t even know</a:t>
            </a:r>
            <a:r>
              <a:rPr lang="en" sz="1325"/>
              <a:t> what that is…”</a:t>
            </a:r>
            <a:endParaRPr sz="1325"/>
          </a:p>
          <a:p>
            <a:pPr indent="0" lvl="0" marL="0" rtl="0" algn="l">
              <a:lnSpc>
                <a:spcPct val="95000"/>
              </a:lnSpc>
              <a:spcBef>
                <a:spcPts val="1200"/>
              </a:spcBef>
              <a:spcAft>
                <a:spcPts val="0"/>
              </a:spcAft>
              <a:buSzPts val="275"/>
              <a:buNone/>
            </a:pPr>
            <a:r>
              <a:t/>
            </a:r>
            <a:endParaRPr sz="625"/>
          </a:p>
          <a:p>
            <a:pPr indent="0" lvl="0" marL="0" rtl="0" algn="l">
              <a:lnSpc>
                <a:spcPct val="95000"/>
              </a:lnSpc>
              <a:spcBef>
                <a:spcPts val="1200"/>
              </a:spcBef>
              <a:spcAft>
                <a:spcPts val="1200"/>
              </a:spcAft>
              <a:buSzPts val="275"/>
              <a:buNone/>
            </a:pPr>
            <a:r>
              <a:t/>
            </a:r>
            <a:endParaRPr sz="625"/>
          </a:p>
        </p:txBody>
      </p:sp>
      <p:sp>
        <p:nvSpPr>
          <p:cNvPr id="202" name="Google Shape;202;p27"/>
          <p:cNvSpPr txBox="1"/>
          <p:nvPr>
            <p:ph idx="1" type="body"/>
          </p:nvPr>
        </p:nvSpPr>
        <p:spPr>
          <a:xfrm>
            <a:off x="128275" y="4719425"/>
            <a:ext cx="4926300" cy="319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i="1" lang="en" sz="4100"/>
              <a:t>*All quotes are collected from a representative stratified sample of students</a:t>
            </a:r>
            <a:endParaRPr b="1" i="1" sz="4100"/>
          </a:p>
          <a:p>
            <a:pPr indent="0" lvl="0" marL="0" rtl="0" algn="l">
              <a:spcBef>
                <a:spcPts val="1200"/>
              </a:spcBef>
              <a:spcAft>
                <a:spcPts val="0"/>
              </a:spcAft>
              <a:buNone/>
            </a:pPr>
            <a:r>
              <a:t/>
            </a:r>
            <a:endParaRPr b="1" i="1"/>
          </a:p>
          <a:p>
            <a:pPr indent="0" lvl="0" marL="0" rtl="0" algn="l">
              <a:spcBef>
                <a:spcPts val="1200"/>
              </a:spcBef>
              <a:spcAft>
                <a:spcPts val="1200"/>
              </a:spcAft>
              <a:buNone/>
            </a:pPr>
            <a:r>
              <a:t/>
            </a:r>
            <a:endParaRPr b="1" i="1"/>
          </a:p>
        </p:txBody>
      </p:sp>
      <p:sp>
        <p:nvSpPr>
          <p:cNvPr id="203" name="Google Shape;203;p27"/>
          <p:cNvSpPr txBox="1"/>
          <p:nvPr>
            <p:ph idx="1" type="body"/>
          </p:nvPr>
        </p:nvSpPr>
        <p:spPr>
          <a:xfrm>
            <a:off x="3566175" y="3412175"/>
            <a:ext cx="2520300" cy="319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100"/>
              <a:t>“Net Nutrition is so bad!”</a:t>
            </a:r>
            <a:endParaRPr sz="41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04" name="Google Shape;204;p27"/>
          <p:cNvSpPr txBox="1"/>
          <p:nvPr>
            <p:ph idx="1" type="body"/>
          </p:nvPr>
        </p:nvSpPr>
        <p:spPr>
          <a:xfrm>
            <a:off x="5573725" y="3645625"/>
            <a:ext cx="3373200" cy="319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325"/>
              <a:t>“literally </a:t>
            </a:r>
            <a:r>
              <a:rPr b="1" lang="en" sz="1325"/>
              <a:t>no one has time to use it</a:t>
            </a:r>
            <a:r>
              <a:rPr lang="en" sz="1325"/>
              <a:t> because we are all just trying to eat hahaha”</a:t>
            </a:r>
            <a:endParaRPr sz="1325"/>
          </a:p>
          <a:p>
            <a:pPr indent="0" lvl="0" marL="0" rtl="0" algn="l">
              <a:lnSpc>
                <a:spcPct val="95000"/>
              </a:lnSpc>
              <a:spcBef>
                <a:spcPts val="1200"/>
              </a:spcBef>
              <a:spcAft>
                <a:spcPts val="0"/>
              </a:spcAft>
              <a:buSzPts val="275"/>
              <a:buNone/>
            </a:pPr>
            <a:r>
              <a:t/>
            </a:r>
            <a:endParaRPr sz="625"/>
          </a:p>
          <a:p>
            <a:pPr indent="0" lvl="0" marL="0" rtl="0" algn="l">
              <a:lnSpc>
                <a:spcPct val="95000"/>
              </a:lnSpc>
              <a:spcBef>
                <a:spcPts val="1200"/>
              </a:spcBef>
              <a:spcAft>
                <a:spcPts val="1200"/>
              </a:spcAft>
              <a:buSzPts val="275"/>
              <a:buNone/>
            </a:pPr>
            <a:r>
              <a:t/>
            </a:r>
            <a:endParaRPr sz="625"/>
          </a:p>
        </p:txBody>
      </p:sp>
      <p:sp>
        <p:nvSpPr>
          <p:cNvPr id="205" name="Google Shape;205;p27"/>
          <p:cNvSpPr txBox="1"/>
          <p:nvPr>
            <p:ph idx="1" type="body"/>
          </p:nvPr>
        </p:nvSpPr>
        <p:spPr>
          <a:xfrm>
            <a:off x="3063775" y="705575"/>
            <a:ext cx="3514200" cy="319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425"/>
              <a:t>“I don’t know  </a:t>
            </a:r>
            <a:r>
              <a:rPr b="1" lang="en" sz="1425"/>
              <a:t>what Net Nutrition i</a:t>
            </a:r>
            <a:r>
              <a:rPr lang="en" sz="1425"/>
              <a:t>s”</a:t>
            </a:r>
            <a:endParaRPr sz="1425"/>
          </a:p>
          <a:p>
            <a:pPr indent="0" lvl="0" marL="0" rtl="0" algn="l">
              <a:lnSpc>
                <a:spcPct val="95000"/>
              </a:lnSpc>
              <a:spcBef>
                <a:spcPts val="1200"/>
              </a:spcBef>
              <a:spcAft>
                <a:spcPts val="0"/>
              </a:spcAft>
              <a:buSzPts val="275"/>
              <a:buNone/>
            </a:pPr>
            <a:r>
              <a:t/>
            </a:r>
            <a:endParaRPr sz="725"/>
          </a:p>
          <a:p>
            <a:pPr indent="0" lvl="0" marL="0" rtl="0" algn="l">
              <a:lnSpc>
                <a:spcPct val="95000"/>
              </a:lnSpc>
              <a:spcBef>
                <a:spcPts val="1200"/>
              </a:spcBef>
              <a:spcAft>
                <a:spcPts val="1200"/>
              </a:spcAft>
              <a:buSzPts val="275"/>
              <a:buNone/>
            </a:pPr>
            <a:r>
              <a:t/>
            </a:r>
            <a:endParaRPr sz="725"/>
          </a:p>
        </p:txBody>
      </p:sp>
      <p:sp>
        <p:nvSpPr>
          <p:cNvPr id="206" name="Google Shape;206;p27"/>
          <p:cNvSpPr txBox="1"/>
          <p:nvPr>
            <p:ph idx="1" type="body"/>
          </p:nvPr>
        </p:nvSpPr>
        <p:spPr>
          <a:xfrm>
            <a:off x="2696875" y="4325750"/>
            <a:ext cx="2876700" cy="319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325"/>
              <a:t>“Net nutrition</a:t>
            </a:r>
            <a:r>
              <a:rPr b="1" lang="en" sz="1325"/>
              <a:t> like in the website?</a:t>
            </a:r>
            <a:r>
              <a:rPr lang="en" sz="1325"/>
              <a:t>”</a:t>
            </a:r>
            <a:endParaRPr sz="1325"/>
          </a:p>
          <a:p>
            <a:pPr indent="0" lvl="0" marL="0" rtl="0" algn="l">
              <a:lnSpc>
                <a:spcPct val="95000"/>
              </a:lnSpc>
              <a:spcBef>
                <a:spcPts val="1200"/>
              </a:spcBef>
              <a:spcAft>
                <a:spcPts val="0"/>
              </a:spcAft>
              <a:buSzPts val="275"/>
              <a:buNone/>
            </a:pPr>
            <a:r>
              <a:t/>
            </a:r>
            <a:endParaRPr sz="625"/>
          </a:p>
          <a:p>
            <a:pPr indent="0" lvl="0" marL="0" rtl="0" algn="l">
              <a:lnSpc>
                <a:spcPct val="95000"/>
              </a:lnSpc>
              <a:spcBef>
                <a:spcPts val="1200"/>
              </a:spcBef>
              <a:spcAft>
                <a:spcPts val="1200"/>
              </a:spcAft>
              <a:buSzPts val="275"/>
              <a:buNone/>
            </a:pPr>
            <a:r>
              <a:t/>
            </a:r>
            <a:endParaRPr sz="625"/>
          </a:p>
        </p:txBody>
      </p:sp>
      <p:sp>
        <p:nvSpPr>
          <p:cNvPr id="207" name="Google Shape;207;p27"/>
          <p:cNvSpPr txBox="1"/>
          <p:nvPr>
            <p:ph idx="1" type="body"/>
          </p:nvPr>
        </p:nvSpPr>
        <p:spPr>
          <a:xfrm>
            <a:off x="5455675" y="1025375"/>
            <a:ext cx="3609300" cy="4323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100"/>
              <a:t>“</a:t>
            </a:r>
            <a:r>
              <a:rPr lang="en" sz="4100"/>
              <a:t>I </a:t>
            </a:r>
            <a:r>
              <a:rPr b="1" lang="en" sz="4100"/>
              <a:t>never use</a:t>
            </a:r>
            <a:r>
              <a:rPr lang="en" sz="4100"/>
              <a:t> nutrition. But it seems like a good idea to try and help people eat healthy/see what foods fit their diets</a:t>
            </a:r>
            <a:r>
              <a:rPr lang="en" sz="4100"/>
              <a:t>”</a:t>
            </a:r>
            <a:endParaRPr sz="41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08" name="Google Shape;208;p27"/>
          <p:cNvSpPr txBox="1"/>
          <p:nvPr>
            <p:ph idx="1" type="body"/>
          </p:nvPr>
        </p:nvSpPr>
        <p:spPr>
          <a:xfrm>
            <a:off x="1818925" y="1130163"/>
            <a:ext cx="2520300" cy="319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100"/>
              <a:t>“only use it </a:t>
            </a:r>
            <a:r>
              <a:rPr b="1" lang="en" sz="4100"/>
              <a:t>once in a while...</a:t>
            </a:r>
            <a:r>
              <a:rPr lang="en" sz="4100"/>
              <a:t>”</a:t>
            </a:r>
            <a:endParaRPr sz="41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09" name="Google Shape;209;p27"/>
          <p:cNvSpPr txBox="1"/>
          <p:nvPr>
            <p:ph idx="1" type="body"/>
          </p:nvPr>
        </p:nvSpPr>
        <p:spPr>
          <a:xfrm>
            <a:off x="128275" y="3731975"/>
            <a:ext cx="4493400" cy="593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125"/>
              <a:t>“</a:t>
            </a:r>
            <a:r>
              <a:rPr b="1" lang="en" sz="1125"/>
              <a:t>N</a:t>
            </a:r>
            <a:r>
              <a:rPr b="1" lang="en" sz="1125"/>
              <a:t>et Nutrition is crucial t</a:t>
            </a:r>
            <a:r>
              <a:rPr lang="en" sz="1125"/>
              <a:t>o students on a lower meal plan because we want to choose the right times to go to dhall so our meals aren’t wasted!!!”</a:t>
            </a:r>
            <a:endParaRPr sz="425"/>
          </a:p>
          <a:p>
            <a:pPr indent="0" lvl="0" marL="0" rtl="0" algn="l">
              <a:lnSpc>
                <a:spcPct val="95000"/>
              </a:lnSpc>
              <a:spcBef>
                <a:spcPts val="1200"/>
              </a:spcBef>
              <a:spcAft>
                <a:spcPts val="1200"/>
              </a:spcAft>
              <a:buSzPts val="275"/>
              <a:buNone/>
            </a:pPr>
            <a:r>
              <a:t/>
            </a:r>
            <a:endParaRPr sz="425"/>
          </a:p>
        </p:txBody>
      </p:sp>
      <p:sp>
        <p:nvSpPr>
          <p:cNvPr id="210" name="Google Shape;210;p27"/>
          <p:cNvSpPr txBox="1"/>
          <p:nvPr>
            <p:ph idx="1" type="body"/>
          </p:nvPr>
        </p:nvSpPr>
        <p:spPr>
          <a:xfrm>
            <a:off x="349375" y="2218775"/>
            <a:ext cx="2876700" cy="319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525"/>
              <a:t>“</a:t>
            </a:r>
            <a:r>
              <a:rPr b="1" lang="en" sz="1525"/>
              <a:t>It’s been down for three days</a:t>
            </a:r>
            <a:r>
              <a:rPr lang="en" sz="1525"/>
              <a:t>!”</a:t>
            </a:r>
            <a:endParaRPr sz="1525"/>
          </a:p>
          <a:p>
            <a:pPr indent="0" lvl="0" marL="0" rtl="0" algn="l">
              <a:lnSpc>
                <a:spcPct val="95000"/>
              </a:lnSpc>
              <a:spcBef>
                <a:spcPts val="1200"/>
              </a:spcBef>
              <a:spcAft>
                <a:spcPts val="0"/>
              </a:spcAft>
              <a:buSzPts val="275"/>
              <a:buNone/>
            </a:pPr>
            <a:r>
              <a:t/>
            </a:r>
            <a:endParaRPr sz="825"/>
          </a:p>
          <a:p>
            <a:pPr indent="0" lvl="0" marL="0" rtl="0" algn="l">
              <a:lnSpc>
                <a:spcPct val="95000"/>
              </a:lnSpc>
              <a:spcBef>
                <a:spcPts val="1200"/>
              </a:spcBef>
              <a:spcAft>
                <a:spcPts val="1200"/>
              </a:spcAft>
              <a:buSzPts val="275"/>
              <a:buNone/>
            </a:pPr>
            <a:r>
              <a:t/>
            </a:r>
            <a:endParaRPr sz="825"/>
          </a:p>
        </p:txBody>
      </p:sp>
      <p:sp>
        <p:nvSpPr>
          <p:cNvPr id="211" name="Google Shape;211;p27"/>
          <p:cNvSpPr txBox="1"/>
          <p:nvPr>
            <p:ph idx="1" type="body"/>
          </p:nvPr>
        </p:nvSpPr>
        <p:spPr>
          <a:xfrm>
            <a:off x="446425" y="705575"/>
            <a:ext cx="2671500" cy="319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100"/>
              <a:t>“It is </a:t>
            </a:r>
            <a:r>
              <a:rPr b="1" lang="en" sz="4100"/>
              <a:t>not the most user friendly or reliable.</a:t>
            </a:r>
            <a:r>
              <a:rPr lang="en" sz="4100"/>
              <a:t>.”</a:t>
            </a:r>
            <a:endParaRPr sz="41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12" name="Google Shape;212;p27"/>
          <p:cNvPicPr preferRelativeResize="0"/>
          <p:nvPr/>
        </p:nvPicPr>
        <p:blipFill rotWithShape="1">
          <a:blip r:embed="rId3">
            <a:alphaModFix/>
          </a:blip>
          <a:srcRect b="18579" l="18937" r="18912" t="18072"/>
          <a:stretch/>
        </p:blipFill>
        <p:spPr>
          <a:xfrm>
            <a:off x="8113075" y="0"/>
            <a:ext cx="1030925" cy="1050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0" st="0"/>
                                            </p:txEl>
                                          </p:spTgt>
                                        </p:tgtEl>
                                        <p:attrNameLst>
                                          <p:attrName>style.visibility</p:attrName>
                                        </p:attrNameLst>
                                      </p:cBhvr>
                                      <p:to>
                                        <p:strVal val="visible"/>
                                      </p:to>
                                    </p:set>
                                    <p:animEffect filter="fade" transition="in">
                                      <p:cBhvr>
                                        <p:cTn dur="1000"/>
                                        <p:tgtEl>
                                          <p:spTgt spid="1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1" st="1"/>
                                            </p:txEl>
                                          </p:spTgt>
                                        </p:tgtEl>
                                        <p:attrNameLst>
                                          <p:attrName>style.visibility</p:attrName>
                                        </p:attrNameLst>
                                      </p:cBhvr>
                                      <p:to>
                                        <p:strVal val="visible"/>
                                      </p:to>
                                    </p:set>
                                    <p:animEffect filter="fade" transition="in">
                                      <p:cBhvr>
                                        <p:cTn dur="1000"/>
                                        <p:tgtEl>
                                          <p:spTgt spid="1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xEl>
                                              <p:pRg end="2" st="2"/>
                                            </p:txEl>
                                          </p:spTgt>
                                        </p:tgtEl>
                                        <p:attrNameLst>
                                          <p:attrName>style.visibility</p:attrName>
                                        </p:attrNameLst>
                                      </p:cBhvr>
                                      <p:to>
                                        <p:strVal val="visible"/>
                                      </p:to>
                                    </p:set>
                                    <p:animEffect filter="fade" transition="in">
                                      <p:cBhvr>
                                        <p:cTn dur="1000"/>
                                        <p:tgtEl>
                                          <p:spTgt spid="196">
                                            <p:txEl>
                                              <p:pRg end="2" st="2"/>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500"/>
                                        <p:tgtEl>
                                          <p:spTgt spid="20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500"/>
                                        <p:tgtEl>
                                          <p:spTgt spid="19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500"/>
                                        <p:tgtEl>
                                          <p:spTgt spid="197"/>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500"/>
                                        <p:tgtEl>
                                          <p:spTgt spid="199"/>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500"/>
                                        <p:tgtEl>
                                          <p:spTgt spid="210"/>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500"/>
                                        <p:tgtEl>
                                          <p:spTgt spid="209"/>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500"/>
                                        <p:tgtEl>
                                          <p:spTgt spid="201"/>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28"/>
          <p:cNvPicPr preferRelativeResize="0"/>
          <p:nvPr/>
        </p:nvPicPr>
        <p:blipFill>
          <a:blip r:embed="rId3">
            <a:alphaModFix/>
          </a:blip>
          <a:stretch>
            <a:fillRect/>
          </a:stretch>
        </p:blipFill>
        <p:spPr>
          <a:xfrm>
            <a:off x="5372325" y="480600"/>
            <a:ext cx="1977900" cy="4662900"/>
          </a:xfrm>
          <a:prstGeom prst="roundRect">
            <a:avLst>
              <a:gd fmla="val 16667" name="adj"/>
            </a:avLst>
          </a:prstGeom>
          <a:noFill/>
          <a:ln>
            <a:noFill/>
          </a:ln>
        </p:spPr>
      </p:pic>
      <p:sp>
        <p:nvSpPr>
          <p:cNvPr id="218" name="Google Shape;218;p28"/>
          <p:cNvSpPr txBox="1"/>
          <p:nvPr>
            <p:ph type="title"/>
          </p:nvPr>
        </p:nvSpPr>
        <p:spPr>
          <a:xfrm>
            <a:off x="882650" y="1863500"/>
            <a:ext cx="40812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Menu</a:t>
            </a:r>
            <a:endParaRPr/>
          </a:p>
        </p:txBody>
      </p:sp>
      <p:sp>
        <p:nvSpPr>
          <p:cNvPr id="219" name="Google Shape;219;p28"/>
          <p:cNvSpPr txBox="1"/>
          <p:nvPr/>
        </p:nvSpPr>
        <p:spPr>
          <a:xfrm>
            <a:off x="1264425" y="2625325"/>
            <a:ext cx="36324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Interactive d</a:t>
            </a:r>
            <a:r>
              <a:rPr lang="en">
                <a:latin typeface="Lato"/>
                <a:ea typeface="Lato"/>
                <a:cs typeface="Lato"/>
                <a:sym typeface="Lato"/>
              </a:rPr>
              <a:t>isplay of food that is being served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Accurate details of available menu</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Dining workers can easily drag drop menu items as menu changes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220" name="Google Shape;220;p28"/>
          <p:cNvPicPr preferRelativeResize="0"/>
          <p:nvPr/>
        </p:nvPicPr>
        <p:blipFill rotWithShape="1">
          <a:blip r:embed="rId4">
            <a:alphaModFix/>
          </a:blip>
          <a:srcRect b="18579" l="18937" r="18912" t="18072"/>
          <a:stretch/>
        </p:blipFill>
        <p:spPr>
          <a:xfrm>
            <a:off x="8113075" y="0"/>
            <a:ext cx="1030925" cy="1050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ph type="title"/>
          </p:nvPr>
        </p:nvSpPr>
        <p:spPr>
          <a:xfrm>
            <a:off x="1376925" y="2027600"/>
            <a:ext cx="20775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Favorites</a:t>
            </a:r>
            <a:endParaRPr/>
          </a:p>
        </p:txBody>
      </p:sp>
      <p:pic>
        <p:nvPicPr>
          <p:cNvPr id="226" name="Google Shape;226;p29"/>
          <p:cNvPicPr preferRelativeResize="0"/>
          <p:nvPr/>
        </p:nvPicPr>
        <p:blipFill>
          <a:blip r:embed="rId3">
            <a:alphaModFix/>
          </a:blip>
          <a:stretch>
            <a:fillRect/>
          </a:stretch>
        </p:blipFill>
        <p:spPr>
          <a:xfrm>
            <a:off x="5386350" y="480600"/>
            <a:ext cx="2007900" cy="4662900"/>
          </a:xfrm>
          <a:prstGeom prst="roundRect">
            <a:avLst>
              <a:gd fmla="val 16667" name="adj"/>
            </a:avLst>
          </a:prstGeom>
          <a:noFill/>
          <a:ln>
            <a:noFill/>
          </a:ln>
        </p:spPr>
      </p:pic>
      <p:sp>
        <p:nvSpPr>
          <p:cNvPr id="227" name="Google Shape;227;p29"/>
          <p:cNvSpPr txBox="1"/>
          <p:nvPr/>
        </p:nvSpPr>
        <p:spPr>
          <a:xfrm>
            <a:off x="1270400" y="2753925"/>
            <a:ext cx="2636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User can select their favorite food to get notifications</a:t>
            </a:r>
            <a:endParaRPr>
              <a:latin typeface="Lato"/>
              <a:ea typeface="Lato"/>
              <a:cs typeface="Lato"/>
              <a:sym typeface="Lato"/>
            </a:endParaRPr>
          </a:p>
        </p:txBody>
      </p:sp>
      <p:pic>
        <p:nvPicPr>
          <p:cNvPr id="228" name="Google Shape;228;p29"/>
          <p:cNvPicPr preferRelativeResize="0"/>
          <p:nvPr/>
        </p:nvPicPr>
        <p:blipFill rotWithShape="1">
          <a:blip r:embed="rId4">
            <a:alphaModFix/>
          </a:blip>
          <a:srcRect b="18579" l="18937" r="18912" t="18072"/>
          <a:stretch/>
        </p:blipFill>
        <p:spPr>
          <a:xfrm>
            <a:off x="8113075" y="0"/>
            <a:ext cx="1030925" cy="1050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ph type="title"/>
          </p:nvPr>
        </p:nvSpPr>
        <p:spPr>
          <a:xfrm>
            <a:off x="4446975" y="1928250"/>
            <a:ext cx="3971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Favorite Food Notification</a:t>
            </a:r>
            <a:endParaRPr/>
          </a:p>
        </p:txBody>
      </p:sp>
      <p:pic>
        <p:nvPicPr>
          <p:cNvPr id="234" name="Google Shape;234;p30"/>
          <p:cNvPicPr preferRelativeResize="0"/>
          <p:nvPr/>
        </p:nvPicPr>
        <p:blipFill>
          <a:blip r:embed="rId3">
            <a:alphaModFix/>
          </a:blip>
          <a:stretch>
            <a:fillRect/>
          </a:stretch>
        </p:blipFill>
        <p:spPr>
          <a:xfrm>
            <a:off x="1773375" y="525000"/>
            <a:ext cx="2309100" cy="4618500"/>
          </a:xfrm>
          <a:prstGeom prst="roundRect">
            <a:avLst>
              <a:gd fmla="val 16667" name="adj"/>
            </a:avLst>
          </a:prstGeom>
          <a:noFill/>
          <a:ln>
            <a:noFill/>
          </a:ln>
        </p:spPr>
      </p:pic>
      <p:sp>
        <p:nvSpPr>
          <p:cNvPr id="235" name="Google Shape;235;p30"/>
          <p:cNvSpPr txBox="1"/>
          <p:nvPr/>
        </p:nvSpPr>
        <p:spPr>
          <a:xfrm>
            <a:off x="4723425" y="2646750"/>
            <a:ext cx="3418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Notifies the user when their favorite food is being served</a:t>
            </a:r>
            <a:endParaRPr>
              <a:latin typeface="Lato"/>
              <a:ea typeface="Lato"/>
              <a:cs typeface="Lato"/>
              <a:sym typeface="Lato"/>
            </a:endParaRPr>
          </a:p>
        </p:txBody>
      </p:sp>
      <p:pic>
        <p:nvPicPr>
          <p:cNvPr id="236" name="Google Shape;236;p30"/>
          <p:cNvPicPr preferRelativeResize="0"/>
          <p:nvPr/>
        </p:nvPicPr>
        <p:blipFill rotWithShape="1">
          <a:blip r:embed="rId4">
            <a:alphaModFix/>
          </a:blip>
          <a:srcRect b="18579" l="18937" r="18912" t="18072"/>
          <a:stretch/>
        </p:blipFill>
        <p:spPr>
          <a:xfrm>
            <a:off x="8113075" y="0"/>
            <a:ext cx="1030925" cy="1050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31"/>
          <p:cNvPicPr preferRelativeResize="0"/>
          <p:nvPr/>
        </p:nvPicPr>
        <p:blipFill>
          <a:blip r:embed="rId3">
            <a:alphaModFix/>
          </a:blip>
          <a:stretch>
            <a:fillRect/>
          </a:stretch>
        </p:blipFill>
        <p:spPr>
          <a:xfrm>
            <a:off x="1666126" y="498300"/>
            <a:ext cx="1986300" cy="4645200"/>
          </a:xfrm>
          <a:prstGeom prst="roundRect">
            <a:avLst>
              <a:gd fmla="val 16667" name="adj"/>
            </a:avLst>
          </a:prstGeom>
          <a:noFill/>
          <a:ln>
            <a:noFill/>
          </a:ln>
        </p:spPr>
      </p:pic>
      <p:sp>
        <p:nvSpPr>
          <p:cNvPr id="242" name="Google Shape;242;p31"/>
          <p:cNvSpPr txBox="1"/>
          <p:nvPr>
            <p:ph type="title"/>
          </p:nvPr>
        </p:nvSpPr>
        <p:spPr>
          <a:xfrm>
            <a:off x="5121075" y="1852025"/>
            <a:ext cx="2234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Managing swipes and dining dollars</a:t>
            </a:r>
            <a:endParaRPr/>
          </a:p>
        </p:txBody>
      </p:sp>
      <p:sp>
        <p:nvSpPr>
          <p:cNvPr id="243" name="Google Shape;243;p31"/>
          <p:cNvSpPr txBox="1"/>
          <p:nvPr>
            <p:ph type="title"/>
          </p:nvPr>
        </p:nvSpPr>
        <p:spPr>
          <a:xfrm>
            <a:off x="5121075" y="3376025"/>
            <a:ext cx="2234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Resources to get food</a:t>
            </a:r>
            <a:endParaRPr/>
          </a:p>
        </p:txBody>
      </p:sp>
      <p:pic>
        <p:nvPicPr>
          <p:cNvPr id="244" name="Google Shape;244;p31"/>
          <p:cNvPicPr preferRelativeResize="0"/>
          <p:nvPr/>
        </p:nvPicPr>
        <p:blipFill rotWithShape="1">
          <a:blip r:embed="rId4">
            <a:alphaModFix/>
          </a:blip>
          <a:srcRect b="18579" l="18937" r="18912" t="18072"/>
          <a:stretch/>
        </p:blipFill>
        <p:spPr>
          <a:xfrm>
            <a:off x="8113075" y="0"/>
            <a:ext cx="1030925" cy="1050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625625" y="1350575"/>
            <a:ext cx="7467300" cy="13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900">
                <a:solidFill>
                  <a:srgbClr val="FF0000"/>
                </a:solidFill>
              </a:rPr>
              <a:t>160,000,000,000</a:t>
            </a:r>
            <a:endParaRPr b="0" i="1" sz="6900"/>
          </a:p>
        </p:txBody>
      </p:sp>
      <p:sp>
        <p:nvSpPr>
          <p:cNvPr id="94" name="Google Shape;94;p14"/>
          <p:cNvSpPr txBox="1"/>
          <p:nvPr>
            <p:ph type="title"/>
          </p:nvPr>
        </p:nvSpPr>
        <p:spPr>
          <a:xfrm>
            <a:off x="662525" y="2571750"/>
            <a:ext cx="7651800" cy="2314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088">
                <a:solidFill>
                  <a:srgbClr val="FF0000"/>
                </a:solidFill>
              </a:rPr>
              <a:t>40%</a:t>
            </a:r>
            <a:r>
              <a:rPr lang="en" sz="1088">
                <a:solidFill>
                  <a:srgbClr val="333333"/>
                </a:solidFill>
              </a:rPr>
              <a:t> of Food is Wasted in the US, amounting to a loss of approx </a:t>
            </a:r>
            <a:r>
              <a:rPr lang="en" sz="1088">
                <a:solidFill>
                  <a:srgbClr val="FF0000"/>
                </a:solidFill>
              </a:rPr>
              <a:t>$160 billion</a:t>
            </a:r>
            <a:r>
              <a:rPr lang="en" sz="1088">
                <a:solidFill>
                  <a:srgbClr val="333333"/>
                </a:solidFill>
              </a:rPr>
              <a:t> per year</a:t>
            </a:r>
            <a:endParaRPr sz="1088">
              <a:solidFill>
                <a:srgbClr val="333333"/>
              </a:solidFill>
            </a:endParaRPr>
          </a:p>
          <a:p>
            <a:pPr indent="0" lvl="0" marL="0" rtl="0" algn="l">
              <a:spcBef>
                <a:spcPts val="0"/>
              </a:spcBef>
              <a:spcAft>
                <a:spcPts val="0"/>
              </a:spcAft>
              <a:buNone/>
            </a:pPr>
            <a:r>
              <a:t/>
            </a:r>
            <a:endParaRPr sz="1088">
              <a:solidFill>
                <a:srgbClr val="FF0000"/>
              </a:solidFill>
            </a:endParaRPr>
          </a:p>
          <a:p>
            <a:pPr indent="0" lvl="0" marL="0" rtl="0" algn="l">
              <a:spcBef>
                <a:spcPts val="0"/>
              </a:spcBef>
              <a:spcAft>
                <a:spcPts val="0"/>
              </a:spcAft>
              <a:buNone/>
            </a:pPr>
            <a:r>
              <a:t/>
            </a:r>
            <a:endParaRPr sz="1088">
              <a:solidFill>
                <a:srgbClr val="FF0000"/>
              </a:solidFill>
            </a:endParaRPr>
          </a:p>
          <a:p>
            <a:pPr indent="0" lvl="0" marL="0" rtl="0" algn="l">
              <a:spcBef>
                <a:spcPts val="0"/>
              </a:spcBef>
              <a:spcAft>
                <a:spcPts val="0"/>
              </a:spcAft>
              <a:buNone/>
            </a:pPr>
            <a:r>
              <a:t/>
            </a:r>
            <a:endParaRPr sz="1088"/>
          </a:p>
          <a:p>
            <a:pPr indent="0" lvl="0" marL="0" rtl="0" algn="l">
              <a:spcBef>
                <a:spcPts val="0"/>
              </a:spcBef>
              <a:spcAft>
                <a:spcPts val="0"/>
              </a:spcAft>
              <a:buNone/>
            </a:pPr>
            <a:r>
              <a:t/>
            </a:r>
            <a:endParaRPr sz="1088"/>
          </a:p>
          <a:p>
            <a:pPr indent="0" lvl="0" marL="0" rtl="0" algn="l">
              <a:spcBef>
                <a:spcPts val="0"/>
              </a:spcBef>
              <a:spcAft>
                <a:spcPts val="0"/>
              </a:spcAft>
              <a:buNone/>
            </a:pPr>
            <a:r>
              <a:t/>
            </a:r>
            <a:endParaRPr b="0" i="1" sz="1933"/>
          </a:p>
          <a:p>
            <a:pPr indent="0" lvl="0" marL="0" rtl="0" algn="l">
              <a:spcBef>
                <a:spcPts val="0"/>
              </a:spcBef>
              <a:spcAft>
                <a:spcPts val="0"/>
              </a:spcAft>
              <a:buNone/>
            </a:pPr>
            <a:r>
              <a:t/>
            </a:r>
            <a:endParaRPr b="0" i="1" sz="1933"/>
          </a:p>
          <a:p>
            <a:pPr indent="0" lvl="0" marL="0" rtl="0" algn="l">
              <a:spcBef>
                <a:spcPts val="0"/>
              </a:spcBef>
              <a:spcAft>
                <a:spcPts val="0"/>
              </a:spcAft>
              <a:buNone/>
            </a:pPr>
            <a:r>
              <a:t/>
            </a:r>
            <a:endParaRPr b="0" i="1" sz="1933"/>
          </a:p>
          <a:p>
            <a:pPr indent="0" lvl="0" marL="0" rtl="0" algn="l">
              <a:spcBef>
                <a:spcPts val="0"/>
              </a:spcBef>
              <a:spcAft>
                <a:spcPts val="0"/>
              </a:spcAft>
              <a:buNone/>
            </a:pPr>
            <a:r>
              <a:t/>
            </a:r>
            <a:endParaRPr b="0" i="1" sz="1933"/>
          </a:p>
          <a:p>
            <a:pPr indent="0" lvl="0" marL="0" rtl="0" algn="l">
              <a:spcBef>
                <a:spcPts val="0"/>
              </a:spcBef>
              <a:spcAft>
                <a:spcPts val="0"/>
              </a:spcAft>
              <a:buNone/>
            </a:pPr>
            <a:r>
              <a:t/>
            </a:r>
            <a:endParaRPr b="0" i="1" sz="1933"/>
          </a:p>
          <a:p>
            <a:pPr indent="0" lvl="0" marL="0" rtl="0" algn="l">
              <a:spcBef>
                <a:spcPts val="0"/>
              </a:spcBef>
              <a:spcAft>
                <a:spcPts val="0"/>
              </a:spcAft>
              <a:buNone/>
            </a:pPr>
            <a:r>
              <a:rPr b="0" i="1" lang="en" sz="1044" u="sng">
                <a:solidFill>
                  <a:schemeClr val="hlink"/>
                </a:solidFill>
                <a:hlinkClick r:id="rId3"/>
              </a:rPr>
              <a:t>https://www.highereddive.com/news/college-combat-food-waste/510987/</a:t>
            </a:r>
            <a:endParaRPr b="0" i="1" sz="1044"/>
          </a:p>
          <a:p>
            <a:pPr indent="0" lvl="0" marL="0" rtl="0" algn="l">
              <a:spcBef>
                <a:spcPts val="0"/>
              </a:spcBef>
              <a:spcAft>
                <a:spcPts val="0"/>
              </a:spcAft>
              <a:buNone/>
            </a:pPr>
            <a:r>
              <a:t/>
            </a:r>
            <a:endParaRPr b="0" i="1" sz="933"/>
          </a:p>
          <a:p>
            <a:pPr indent="0" lvl="0" marL="0" rtl="0" algn="l">
              <a:spcBef>
                <a:spcPts val="0"/>
              </a:spcBef>
              <a:spcAft>
                <a:spcPts val="0"/>
              </a:spcAft>
              <a:buNone/>
            </a:pPr>
            <a:r>
              <a:t/>
            </a:r>
            <a:endParaRPr b="0" i="1" sz="933"/>
          </a:p>
          <a:p>
            <a:pPr indent="0" lvl="0" marL="0" rtl="0" algn="l">
              <a:spcBef>
                <a:spcPts val="0"/>
              </a:spcBef>
              <a:spcAft>
                <a:spcPts val="0"/>
              </a:spcAft>
              <a:buNone/>
            </a:pPr>
            <a:r>
              <a:t/>
            </a:r>
            <a:endParaRPr b="0" i="1" sz="933"/>
          </a:p>
          <a:p>
            <a:pPr indent="0" lvl="0" marL="0" rtl="0" algn="l">
              <a:spcBef>
                <a:spcPts val="0"/>
              </a:spcBef>
              <a:spcAft>
                <a:spcPts val="0"/>
              </a:spcAft>
              <a:buNone/>
            </a:pPr>
            <a:r>
              <a:t/>
            </a:r>
            <a:endParaRPr b="0" i="1" sz="933"/>
          </a:p>
        </p:txBody>
      </p:sp>
      <p:pic>
        <p:nvPicPr>
          <p:cNvPr id="95" name="Google Shape;95;p14"/>
          <p:cNvPicPr preferRelativeResize="0"/>
          <p:nvPr/>
        </p:nvPicPr>
        <p:blipFill rotWithShape="1">
          <a:blip r:embed="rId4">
            <a:alphaModFix/>
          </a:blip>
          <a:srcRect b="18579" l="18937" r="18912" t="18072"/>
          <a:stretch/>
        </p:blipFill>
        <p:spPr>
          <a:xfrm>
            <a:off x="8113075" y="0"/>
            <a:ext cx="1030925" cy="1050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8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2"/>
          <p:cNvSpPr txBox="1"/>
          <p:nvPr>
            <p:ph type="title"/>
          </p:nvPr>
        </p:nvSpPr>
        <p:spPr>
          <a:xfrm>
            <a:off x="870575" y="2424725"/>
            <a:ext cx="7782000" cy="13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240">
                <a:solidFill>
                  <a:srgbClr val="FF0000"/>
                </a:solidFill>
              </a:rPr>
              <a:t>“</a:t>
            </a:r>
            <a:r>
              <a:rPr lang="en" sz="4240">
                <a:solidFill>
                  <a:srgbClr val="FF0000"/>
                </a:solidFill>
              </a:rPr>
              <a:t>We have a suggestion box?”</a:t>
            </a:r>
            <a:endParaRPr sz="4240">
              <a:solidFill>
                <a:srgbClr val="FF0000"/>
              </a:solidFill>
            </a:endParaRPr>
          </a:p>
          <a:p>
            <a:pPr indent="0" lvl="0" marL="0" rtl="0" algn="l">
              <a:spcBef>
                <a:spcPts val="0"/>
              </a:spcBef>
              <a:spcAft>
                <a:spcPts val="0"/>
              </a:spcAft>
              <a:buSzPts val="990"/>
              <a:buNone/>
            </a:pPr>
            <a:r>
              <a:rPr lang="en" sz="1000">
                <a:solidFill>
                  <a:srgbClr val="333333"/>
                </a:solidFill>
              </a:rPr>
              <a:t>The most common answer we got when we asked people what they thought about the suggestion box, was “Do we have a suggestion box?” </a:t>
            </a:r>
            <a:endParaRPr sz="1000">
              <a:solidFill>
                <a:srgbClr val="333333"/>
              </a:solidFill>
            </a:endParaRPr>
          </a:p>
          <a:p>
            <a:pPr indent="0" lvl="0" marL="0" rtl="0" algn="l">
              <a:spcBef>
                <a:spcPts val="0"/>
              </a:spcBef>
              <a:spcAft>
                <a:spcPts val="0"/>
              </a:spcAft>
              <a:buSzPts val="990"/>
              <a:buNone/>
            </a:pPr>
            <a:r>
              <a:t/>
            </a:r>
            <a:endParaRPr sz="1040">
              <a:solidFill>
                <a:srgbClr val="FF0000"/>
              </a:solidFill>
            </a:endParaRPr>
          </a:p>
        </p:txBody>
      </p:sp>
      <p:sp>
        <p:nvSpPr>
          <p:cNvPr id="250" name="Google Shape;250;p32"/>
          <p:cNvSpPr txBox="1"/>
          <p:nvPr>
            <p:ph idx="1" type="body"/>
          </p:nvPr>
        </p:nvSpPr>
        <p:spPr>
          <a:xfrm>
            <a:off x="262650" y="1492575"/>
            <a:ext cx="1580100" cy="319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425"/>
              <a:t>“</a:t>
            </a:r>
            <a:r>
              <a:rPr lang="en" sz="1425"/>
              <a:t> doubt it goes anywhere</a:t>
            </a:r>
            <a:r>
              <a:rPr lang="en" sz="1425"/>
              <a:t>” </a:t>
            </a:r>
            <a:endParaRPr sz="1425"/>
          </a:p>
          <a:p>
            <a:pPr indent="0" lvl="0" marL="0" rtl="0" algn="l">
              <a:lnSpc>
                <a:spcPct val="95000"/>
              </a:lnSpc>
              <a:spcBef>
                <a:spcPts val="1200"/>
              </a:spcBef>
              <a:spcAft>
                <a:spcPts val="0"/>
              </a:spcAft>
              <a:buSzPts val="275"/>
              <a:buNone/>
            </a:pPr>
            <a:r>
              <a:t/>
            </a:r>
            <a:endParaRPr sz="725"/>
          </a:p>
          <a:p>
            <a:pPr indent="0" lvl="0" marL="0" rtl="0" algn="l">
              <a:lnSpc>
                <a:spcPct val="95000"/>
              </a:lnSpc>
              <a:spcBef>
                <a:spcPts val="1200"/>
              </a:spcBef>
              <a:spcAft>
                <a:spcPts val="1200"/>
              </a:spcAft>
              <a:buSzPts val="275"/>
              <a:buNone/>
            </a:pPr>
            <a:r>
              <a:t/>
            </a:r>
            <a:endParaRPr sz="725"/>
          </a:p>
        </p:txBody>
      </p:sp>
      <p:sp>
        <p:nvSpPr>
          <p:cNvPr id="251" name="Google Shape;251;p32"/>
          <p:cNvSpPr txBox="1"/>
          <p:nvPr>
            <p:ph idx="1" type="body"/>
          </p:nvPr>
        </p:nvSpPr>
        <p:spPr>
          <a:xfrm>
            <a:off x="2284875" y="1326875"/>
            <a:ext cx="1894200" cy="469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225"/>
              <a:t>“</a:t>
            </a:r>
            <a:r>
              <a:rPr lang="en" sz="1225"/>
              <a:t>what the heck is the suggestion box</a:t>
            </a:r>
            <a:r>
              <a:rPr lang="en" sz="1225"/>
              <a:t>” </a:t>
            </a:r>
            <a:endParaRPr sz="1225"/>
          </a:p>
          <a:p>
            <a:pPr indent="0" lvl="0" marL="0" rtl="0" algn="l">
              <a:lnSpc>
                <a:spcPct val="95000"/>
              </a:lnSpc>
              <a:spcBef>
                <a:spcPts val="1200"/>
              </a:spcBef>
              <a:spcAft>
                <a:spcPts val="0"/>
              </a:spcAft>
              <a:buSzPts val="275"/>
              <a:buNone/>
            </a:pPr>
            <a:r>
              <a:t/>
            </a:r>
            <a:endParaRPr sz="525"/>
          </a:p>
          <a:p>
            <a:pPr indent="0" lvl="0" marL="0" rtl="0" algn="l">
              <a:lnSpc>
                <a:spcPct val="95000"/>
              </a:lnSpc>
              <a:spcBef>
                <a:spcPts val="1200"/>
              </a:spcBef>
              <a:spcAft>
                <a:spcPts val="1200"/>
              </a:spcAft>
              <a:buSzPts val="275"/>
              <a:buNone/>
            </a:pPr>
            <a:r>
              <a:t/>
            </a:r>
            <a:endParaRPr sz="525"/>
          </a:p>
        </p:txBody>
      </p:sp>
      <p:sp>
        <p:nvSpPr>
          <p:cNvPr id="252" name="Google Shape;252;p32"/>
          <p:cNvSpPr txBox="1"/>
          <p:nvPr>
            <p:ph idx="1" type="body"/>
          </p:nvPr>
        </p:nvSpPr>
        <p:spPr>
          <a:xfrm>
            <a:off x="6752475" y="1492575"/>
            <a:ext cx="2023500" cy="319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225"/>
              <a:t>“</a:t>
            </a:r>
            <a:r>
              <a:rPr lang="en" sz="1225"/>
              <a:t>Didn’t know there was a suggestion box at dhall.</a:t>
            </a:r>
            <a:r>
              <a:rPr lang="en" sz="1225"/>
              <a:t>” </a:t>
            </a:r>
            <a:endParaRPr sz="1225"/>
          </a:p>
          <a:p>
            <a:pPr indent="0" lvl="0" marL="0" rtl="0" algn="l">
              <a:lnSpc>
                <a:spcPct val="95000"/>
              </a:lnSpc>
              <a:spcBef>
                <a:spcPts val="1200"/>
              </a:spcBef>
              <a:spcAft>
                <a:spcPts val="0"/>
              </a:spcAft>
              <a:buSzPts val="275"/>
              <a:buNone/>
            </a:pPr>
            <a:r>
              <a:t/>
            </a:r>
            <a:endParaRPr sz="525"/>
          </a:p>
          <a:p>
            <a:pPr indent="0" lvl="0" marL="0" rtl="0" algn="l">
              <a:lnSpc>
                <a:spcPct val="95000"/>
              </a:lnSpc>
              <a:spcBef>
                <a:spcPts val="1200"/>
              </a:spcBef>
              <a:spcAft>
                <a:spcPts val="1200"/>
              </a:spcAft>
              <a:buSzPts val="275"/>
              <a:buNone/>
            </a:pPr>
            <a:r>
              <a:t/>
            </a:r>
            <a:endParaRPr sz="525"/>
          </a:p>
        </p:txBody>
      </p:sp>
      <p:sp>
        <p:nvSpPr>
          <p:cNvPr id="253" name="Google Shape;253;p32"/>
          <p:cNvSpPr txBox="1"/>
          <p:nvPr>
            <p:ph idx="1" type="body"/>
          </p:nvPr>
        </p:nvSpPr>
        <p:spPr>
          <a:xfrm>
            <a:off x="2847875" y="2123600"/>
            <a:ext cx="2687700" cy="3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I don’t think it’s used very often if at all..</a:t>
            </a:r>
            <a:r>
              <a:rPr lang="en"/>
              <a:t>”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54" name="Google Shape;254;p32"/>
          <p:cNvSpPr txBox="1"/>
          <p:nvPr>
            <p:ph idx="1" type="body"/>
          </p:nvPr>
        </p:nvSpPr>
        <p:spPr>
          <a:xfrm>
            <a:off x="870575" y="4356775"/>
            <a:ext cx="2929500" cy="319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425"/>
              <a:t>“</a:t>
            </a:r>
            <a:r>
              <a:rPr lang="en" sz="1425"/>
              <a:t>I don’t even know what that is</a:t>
            </a:r>
            <a:r>
              <a:rPr lang="en" sz="1425"/>
              <a:t>” </a:t>
            </a:r>
            <a:endParaRPr sz="1425"/>
          </a:p>
          <a:p>
            <a:pPr indent="0" lvl="0" marL="0" rtl="0" algn="l">
              <a:lnSpc>
                <a:spcPct val="95000"/>
              </a:lnSpc>
              <a:spcBef>
                <a:spcPts val="1200"/>
              </a:spcBef>
              <a:spcAft>
                <a:spcPts val="0"/>
              </a:spcAft>
              <a:buSzPts val="275"/>
              <a:buNone/>
            </a:pPr>
            <a:r>
              <a:t/>
            </a:r>
            <a:endParaRPr sz="725"/>
          </a:p>
          <a:p>
            <a:pPr indent="0" lvl="0" marL="0" rtl="0" algn="l">
              <a:lnSpc>
                <a:spcPct val="95000"/>
              </a:lnSpc>
              <a:spcBef>
                <a:spcPts val="1200"/>
              </a:spcBef>
              <a:spcAft>
                <a:spcPts val="1200"/>
              </a:spcAft>
              <a:buSzPts val="275"/>
              <a:buNone/>
            </a:pPr>
            <a:r>
              <a:t/>
            </a:r>
            <a:endParaRPr sz="725"/>
          </a:p>
        </p:txBody>
      </p:sp>
      <p:sp>
        <p:nvSpPr>
          <p:cNvPr id="255" name="Google Shape;255;p32"/>
          <p:cNvSpPr txBox="1"/>
          <p:nvPr>
            <p:ph idx="1" type="body"/>
          </p:nvPr>
        </p:nvSpPr>
        <p:spPr>
          <a:xfrm>
            <a:off x="4934025" y="3932275"/>
            <a:ext cx="1749300" cy="319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100"/>
              <a:t>“</a:t>
            </a:r>
            <a:r>
              <a:rPr lang="en" sz="4900"/>
              <a:t>Never used it</a:t>
            </a:r>
            <a:r>
              <a:rPr lang="en" sz="4900"/>
              <a:t>” </a:t>
            </a:r>
            <a:endParaRPr sz="49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56" name="Google Shape;256;p32"/>
          <p:cNvSpPr txBox="1"/>
          <p:nvPr>
            <p:ph idx="1" type="body"/>
          </p:nvPr>
        </p:nvSpPr>
        <p:spPr>
          <a:xfrm>
            <a:off x="3818825" y="3405950"/>
            <a:ext cx="4912200" cy="4692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SzPts val="358"/>
              <a:buNone/>
            </a:pPr>
            <a:r>
              <a:rPr lang="en" sz="1322"/>
              <a:t>“I don’t use the suggestion box either. I doubt suggestions have any effect though”</a:t>
            </a:r>
            <a:endParaRPr sz="1322"/>
          </a:p>
        </p:txBody>
      </p:sp>
      <p:sp>
        <p:nvSpPr>
          <p:cNvPr id="257" name="Google Shape;257;p32"/>
          <p:cNvSpPr txBox="1"/>
          <p:nvPr>
            <p:ph idx="1" type="body"/>
          </p:nvPr>
        </p:nvSpPr>
        <p:spPr>
          <a:xfrm>
            <a:off x="5826925" y="1958650"/>
            <a:ext cx="2472600" cy="31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605"/>
              <a:buNone/>
            </a:pPr>
            <a:r>
              <a:rPr lang="en" sz="1315"/>
              <a:t>“There’s a suggestion box in dhall???”</a:t>
            </a:r>
            <a:endParaRPr sz="1315"/>
          </a:p>
        </p:txBody>
      </p:sp>
      <p:pic>
        <p:nvPicPr>
          <p:cNvPr id="258" name="Google Shape;258;p32"/>
          <p:cNvPicPr preferRelativeResize="0"/>
          <p:nvPr/>
        </p:nvPicPr>
        <p:blipFill rotWithShape="1">
          <a:blip r:embed="rId3">
            <a:alphaModFix/>
          </a:blip>
          <a:srcRect b="18579" l="18937" r="18912" t="18072"/>
          <a:stretch/>
        </p:blipFill>
        <p:spPr>
          <a:xfrm>
            <a:off x="8113075" y="0"/>
            <a:ext cx="1030925" cy="1050825"/>
          </a:xfrm>
          <a:prstGeom prst="rect">
            <a:avLst/>
          </a:prstGeom>
          <a:noFill/>
          <a:ln>
            <a:noFill/>
          </a:ln>
        </p:spPr>
      </p:pic>
      <p:sp>
        <p:nvSpPr>
          <p:cNvPr id="259" name="Google Shape;259;p32"/>
          <p:cNvSpPr txBox="1"/>
          <p:nvPr>
            <p:ph idx="1" type="body"/>
          </p:nvPr>
        </p:nvSpPr>
        <p:spPr>
          <a:xfrm>
            <a:off x="4161525" y="904750"/>
            <a:ext cx="3294300" cy="319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225"/>
              <a:t>“</a:t>
            </a:r>
            <a:r>
              <a:rPr lang="en" sz="1225"/>
              <a:t>I feel like the suggestion box isn't an active part of the dining halls decision making</a:t>
            </a:r>
            <a:r>
              <a:rPr lang="en" sz="1225"/>
              <a:t>” </a:t>
            </a:r>
            <a:endParaRPr sz="1225"/>
          </a:p>
          <a:p>
            <a:pPr indent="0" lvl="0" marL="0" rtl="0" algn="l">
              <a:lnSpc>
                <a:spcPct val="95000"/>
              </a:lnSpc>
              <a:spcBef>
                <a:spcPts val="1200"/>
              </a:spcBef>
              <a:spcAft>
                <a:spcPts val="0"/>
              </a:spcAft>
              <a:buSzPts val="275"/>
              <a:buNone/>
            </a:pPr>
            <a:r>
              <a:t/>
            </a:r>
            <a:endParaRPr sz="525"/>
          </a:p>
          <a:p>
            <a:pPr indent="0" lvl="0" marL="0" rtl="0" algn="l">
              <a:lnSpc>
                <a:spcPct val="95000"/>
              </a:lnSpc>
              <a:spcBef>
                <a:spcPts val="1200"/>
              </a:spcBef>
              <a:spcAft>
                <a:spcPts val="1200"/>
              </a:spcAft>
              <a:buSzPts val="275"/>
              <a:buNone/>
            </a:pPr>
            <a:r>
              <a:t/>
            </a:r>
            <a:endParaRPr sz="525"/>
          </a:p>
        </p:txBody>
      </p:sp>
      <p:sp>
        <p:nvSpPr>
          <p:cNvPr id="260" name="Google Shape;260;p32"/>
          <p:cNvSpPr txBox="1"/>
          <p:nvPr>
            <p:ph idx="1" type="body"/>
          </p:nvPr>
        </p:nvSpPr>
        <p:spPr>
          <a:xfrm>
            <a:off x="262650" y="2123600"/>
            <a:ext cx="2424300" cy="319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125"/>
              <a:t>“</a:t>
            </a:r>
            <a:r>
              <a:rPr lang="en" sz="1125"/>
              <a:t>I haven’t even used one, I don’t know where it is</a:t>
            </a:r>
            <a:r>
              <a:rPr lang="en" sz="1125"/>
              <a:t>” </a:t>
            </a:r>
            <a:endParaRPr sz="1125"/>
          </a:p>
          <a:p>
            <a:pPr indent="0" lvl="0" marL="0" rtl="0" algn="l">
              <a:lnSpc>
                <a:spcPct val="95000"/>
              </a:lnSpc>
              <a:spcBef>
                <a:spcPts val="1200"/>
              </a:spcBef>
              <a:spcAft>
                <a:spcPts val="0"/>
              </a:spcAft>
              <a:buSzPts val="275"/>
              <a:buNone/>
            </a:pPr>
            <a:r>
              <a:t/>
            </a:r>
            <a:endParaRPr sz="425"/>
          </a:p>
          <a:p>
            <a:pPr indent="0" lvl="0" marL="0" rtl="0" algn="l">
              <a:lnSpc>
                <a:spcPct val="95000"/>
              </a:lnSpc>
              <a:spcBef>
                <a:spcPts val="1200"/>
              </a:spcBef>
              <a:spcAft>
                <a:spcPts val="1200"/>
              </a:spcAft>
              <a:buSzPts val="275"/>
              <a:buNone/>
            </a:pPr>
            <a:r>
              <a:t/>
            </a:r>
            <a:endParaRPr sz="425"/>
          </a:p>
        </p:txBody>
      </p:sp>
      <p:sp>
        <p:nvSpPr>
          <p:cNvPr id="261" name="Google Shape;261;p32"/>
          <p:cNvSpPr txBox="1"/>
          <p:nvPr>
            <p:ph idx="1" type="body"/>
          </p:nvPr>
        </p:nvSpPr>
        <p:spPr>
          <a:xfrm>
            <a:off x="1176625" y="679550"/>
            <a:ext cx="2880000" cy="319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325"/>
              <a:t>“</a:t>
            </a:r>
            <a:r>
              <a:rPr lang="en" sz="1325"/>
              <a:t>I have never used it because I never noticed it</a:t>
            </a:r>
            <a:r>
              <a:rPr lang="en" sz="1325"/>
              <a:t>” </a:t>
            </a:r>
            <a:endParaRPr sz="1325"/>
          </a:p>
          <a:p>
            <a:pPr indent="0" lvl="0" marL="0" rtl="0" algn="l">
              <a:lnSpc>
                <a:spcPct val="95000"/>
              </a:lnSpc>
              <a:spcBef>
                <a:spcPts val="1200"/>
              </a:spcBef>
              <a:spcAft>
                <a:spcPts val="0"/>
              </a:spcAft>
              <a:buSzPts val="275"/>
              <a:buNone/>
            </a:pPr>
            <a:r>
              <a:t/>
            </a:r>
            <a:endParaRPr sz="625"/>
          </a:p>
          <a:p>
            <a:pPr indent="0" lvl="0" marL="0" rtl="0" algn="l">
              <a:lnSpc>
                <a:spcPct val="95000"/>
              </a:lnSpc>
              <a:spcBef>
                <a:spcPts val="1200"/>
              </a:spcBef>
              <a:spcAft>
                <a:spcPts val="1200"/>
              </a:spcAft>
              <a:buSzPts val="275"/>
              <a:buNone/>
            </a:pPr>
            <a:r>
              <a:t/>
            </a:r>
            <a:endParaRPr sz="625"/>
          </a:p>
        </p:txBody>
      </p:sp>
      <p:sp>
        <p:nvSpPr>
          <p:cNvPr id="262" name="Google Shape;262;p32"/>
          <p:cNvSpPr txBox="1"/>
          <p:nvPr>
            <p:ph idx="1" type="body"/>
          </p:nvPr>
        </p:nvSpPr>
        <p:spPr>
          <a:xfrm>
            <a:off x="5311000" y="4439950"/>
            <a:ext cx="2229900" cy="319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5300"/>
              <a:t>“</a:t>
            </a:r>
            <a:r>
              <a:rPr lang="en" sz="6100"/>
              <a:t>didn’t know that was a thing</a:t>
            </a:r>
            <a:r>
              <a:rPr lang="en" sz="6100"/>
              <a:t>” </a:t>
            </a:r>
            <a:endParaRPr sz="61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63" name="Google Shape;263;p32"/>
          <p:cNvSpPr txBox="1"/>
          <p:nvPr>
            <p:ph idx="1" type="body"/>
          </p:nvPr>
        </p:nvSpPr>
        <p:spPr>
          <a:xfrm>
            <a:off x="3184725" y="4017000"/>
            <a:ext cx="1749300" cy="319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100"/>
              <a:t>“</a:t>
            </a:r>
            <a:r>
              <a:rPr lang="en" sz="4900"/>
              <a:t>rarely use it” </a:t>
            </a:r>
            <a:endParaRPr sz="49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64" name="Google Shape;264;p32"/>
          <p:cNvSpPr txBox="1"/>
          <p:nvPr>
            <p:ph idx="1" type="body"/>
          </p:nvPr>
        </p:nvSpPr>
        <p:spPr>
          <a:xfrm>
            <a:off x="6531875" y="4045050"/>
            <a:ext cx="2321700" cy="263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100"/>
              <a:t>“</a:t>
            </a:r>
            <a:r>
              <a:rPr lang="en" sz="4900"/>
              <a:t>I was not aware we had one</a:t>
            </a:r>
            <a:r>
              <a:rPr lang="en" sz="4900"/>
              <a:t>” </a:t>
            </a:r>
            <a:endParaRPr sz="49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65" name="Google Shape;265;p32"/>
          <p:cNvSpPr txBox="1"/>
          <p:nvPr>
            <p:ph idx="1" type="body"/>
          </p:nvPr>
        </p:nvSpPr>
        <p:spPr>
          <a:xfrm>
            <a:off x="206200" y="3480650"/>
            <a:ext cx="3447000" cy="319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100"/>
              <a:t>“</a:t>
            </a:r>
            <a:r>
              <a:rPr lang="en" sz="4900"/>
              <a:t>I have not yet been able to use the suggestion box</a:t>
            </a:r>
            <a:r>
              <a:rPr lang="en" sz="4900"/>
              <a:t>” </a:t>
            </a:r>
            <a:endParaRPr sz="49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66" name="Google Shape;266;p32"/>
          <p:cNvSpPr txBox="1"/>
          <p:nvPr>
            <p:ph idx="1" type="body"/>
          </p:nvPr>
        </p:nvSpPr>
        <p:spPr>
          <a:xfrm>
            <a:off x="134500" y="4017000"/>
            <a:ext cx="2109000" cy="319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100"/>
              <a:t>“</a:t>
            </a:r>
            <a:r>
              <a:rPr lang="en" sz="4900"/>
              <a:t>Didn’t know there was one.</a:t>
            </a:r>
            <a:r>
              <a:rPr lang="en" sz="4900"/>
              <a:t>” </a:t>
            </a:r>
            <a:endParaRPr sz="49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67" name="Google Shape;267;p32"/>
          <p:cNvSpPr txBox="1"/>
          <p:nvPr>
            <p:ph idx="1" type="body"/>
          </p:nvPr>
        </p:nvSpPr>
        <p:spPr>
          <a:xfrm>
            <a:off x="128275" y="4719425"/>
            <a:ext cx="4926300" cy="319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i="1" lang="en" sz="4100"/>
              <a:t>*All quotes are collected from a representative stratified sample of students</a:t>
            </a:r>
            <a:endParaRPr b="1" i="1" sz="4100"/>
          </a:p>
          <a:p>
            <a:pPr indent="0" lvl="0" marL="0" rtl="0" algn="l">
              <a:spcBef>
                <a:spcPts val="1200"/>
              </a:spcBef>
              <a:spcAft>
                <a:spcPts val="0"/>
              </a:spcAft>
              <a:buNone/>
            </a:pPr>
            <a:r>
              <a:t/>
            </a:r>
            <a:endParaRPr b="1" i="1"/>
          </a:p>
          <a:p>
            <a:pPr indent="0" lvl="0" marL="0" rtl="0" algn="l">
              <a:spcBef>
                <a:spcPts val="1200"/>
              </a:spcBef>
              <a:spcAft>
                <a:spcPts val="1200"/>
              </a:spcAft>
              <a:buNone/>
            </a:pPr>
            <a:r>
              <a:t/>
            </a:r>
            <a:endParaRPr b="1"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0" st="0"/>
                                            </p:txEl>
                                          </p:spTgt>
                                        </p:tgtEl>
                                        <p:attrNameLst>
                                          <p:attrName>style.visibility</p:attrName>
                                        </p:attrNameLst>
                                      </p:cBhvr>
                                      <p:to>
                                        <p:strVal val="visible"/>
                                      </p:to>
                                    </p:set>
                                    <p:animEffect filter="fade" transition="in">
                                      <p:cBhvr>
                                        <p:cTn dur="1000"/>
                                        <p:tgtEl>
                                          <p:spTgt spid="2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1" st="1"/>
                                            </p:txEl>
                                          </p:spTgt>
                                        </p:tgtEl>
                                        <p:attrNameLst>
                                          <p:attrName>style.visibility</p:attrName>
                                        </p:attrNameLst>
                                      </p:cBhvr>
                                      <p:to>
                                        <p:strVal val="visible"/>
                                      </p:to>
                                    </p:set>
                                    <p:animEffect filter="fade" transition="in">
                                      <p:cBhvr>
                                        <p:cTn dur="1000"/>
                                        <p:tgtEl>
                                          <p:spTgt spid="2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2" st="2"/>
                                            </p:txEl>
                                          </p:spTgt>
                                        </p:tgtEl>
                                        <p:attrNameLst>
                                          <p:attrName>style.visibility</p:attrName>
                                        </p:attrNameLst>
                                      </p:cBhvr>
                                      <p:to>
                                        <p:strVal val="visible"/>
                                      </p:to>
                                    </p:set>
                                    <p:animEffect filter="fade" transition="in">
                                      <p:cBhvr>
                                        <p:cTn dur="1000"/>
                                        <p:tgtEl>
                                          <p:spTgt spid="249">
                                            <p:txEl>
                                              <p:pRg end="2" st="2"/>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par>
                          <p:cTn fill="hold">
                            <p:stCondLst>
                              <p:cond delay="14000"/>
                            </p:stCondLst>
                            <p:childTnLst>
                              <p:par>
                                <p:cTn fill="hold" nodeType="after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par>
                          <p:cTn fill="hold">
                            <p:stCondLst>
                              <p:cond delay="15000"/>
                            </p:stCondLst>
                            <p:childTnLst>
                              <p:par>
                                <p:cTn fill="hold" nodeType="after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par>
                          <p:cTn fill="hold">
                            <p:stCondLst>
                              <p:cond delay="16000"/>
                            </p:stCondLst>
                            <p:childTnLst>
                              <p:par>
                                <p:cTn fill="hold" nodeType="after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par>
                          <p:cTn fill="hold">
                            <p:stCondLst>
                              <p:cond delay="17000"/>
                            </p:stCondLst>
                            <p:childTnLst>
                              <p:par>
                                <p:cTn fill="hold" nodeType="after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3"/>
          <p:cNvPicPr preferRelativeResize="0"/>
          <p:nvPr/>
        </p:nvPicPr>
        <p:blipFill>
          <a:blip r:embed="rId3">
            <a:alphaModFix/>
          </a:blip>
          <a:stretch>
            <a:fillRect/>
          </a:stretch>
        </p:blipFill>
        <p:spPr>
          <a:xfrm>
            <a:off x="0" y="8"/>
            <a:ext cx="9144000" cy="1253383"/>
          </a:xfrm>
          <a:prstGeom prst="rect">
            <a:avLst/>
          </a:prstGeom>
          <a:noFill/>
          <a:ln>
            <a:noFill/>
          </a:ln>
        </p:spPr>
      </p:pic>
      <p:pic>
        <p:nvPicPr>
          <p:cNvPr id="273" name="Google Shape;273;p33"/>
          <p:cNvPicPr preferRelativeResize="0"/>
          <p:nvPr/>
        </p:nvPicPr>
        <p:blipFill>
          <a:blip r:embed="rId4">
            <a:alphaModFix/>
          </a:blip>
          <a:stretch>
            <a:fillRect/>
          </a:stretch>
        </p:blipFill>
        <p:spPr>
          <a:xfrm>
            <a:off x="1142575" y="1394592"/>
            <a:ext cx="6858852" cy="3585309"/>
          </a:xfrm>
          <a:prstGeom prst="rect">
            <a:avLst/>
          </a:prstGeom>
          <a:noFill/>
          <a:ln>
            <a:noFill/>
          </a:ln>
        </p:spPr>
      </p:pic>
      <p:sp>
        <p:nvSpPr>
          <p:cNvPr id="274" name="Google Shape;274;p33"/>
          <p:cNvSpPr txBox="1"/>
          <p:nvPr>
            <p:ph type="title"/>
          </p:nvPr>
        </p:nvSpPr>
        <p:spPr>
          <a:xfrm>
            <a:off x="1142575" y="1441925"/>
            <a:ext cx="3429300" cy="8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640">
                <a:solidFill>
                  <a:srgbClr val="FAFAFA"/>
                </a:solidFill>
              </a:rPr>
              <a:t>“I asked if they were going to have anything else and they were not. This was all they had as the vegan and vegetarian option.”</a:t>
            </a:r>
            <a:endParaRPr sz="1640">
              <a:solidFill>
                <a:srgbClr val="FAFAFA"/>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6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4"/>
          <p:cNvSpPr txBox="1"/>
          <p:nvPr>
            <p:ph type="title"/>
          </p:nvPr>
        </p:nvSpPr>
        <p:spPr>
          <a:xfrm>
            <a:off x="1138175" y="1786675"/>
            <a:ext cx="26649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Suggestions</a:t>
            </a:r>
            <a:endParaRPr/>
          </a:p>
        </p:txBody>
      </p:sp>
      <p:pic>
        <p:nvPicPr>
          <p:cNvPr id="280" name="Google Shape;280;p34"/>
          <p:cNvPicPr preferRelativeResize="0"/>
          <p:nvPr/>
        </p:nvPicPr>
        <p:blipFill>
          <a:blip r:embed="rId3">
            <a:alphaModFix/>
          </a:blip>
          <a:stretch>
            <a:fillRect/>
          </a:stretch>
        </p:blipFill>
        <p:spPr>
          <a:xfrm>
            <a:off x="5423601" y="498300"/>
            <a:ext cx="1941900" cy="4645200"/>
          </a:xfrm>
          <a:prstGeom prst="roundRect">
            <a:avLst>
              <a:gd fmla="val 16667" name="adj"/>
            </a:avLst>
          </a:prstGeom>
          <a:noFill/>
          <a:ln>
            <a:noFill/>
          </a:ln>
        </p:spPr>
      </p:pic>
      <p:sp>
        <p:nvSpPr>
          <p:cNvPr id="281" name="Google Shape;281;p34"/>
          <p:cNvSpPr txBox="1"/>
          <p:nvPr/>
        </p:nvSpPr>
        <p:spPr>
          <a:xfrm>
            <a:off x="1270400" y="2753925"/>
            <a:ext cx="26361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Public platform for users to voice opinions</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Upvoting a suggestion</a:t>
            </a:r>
            <a:endParaRPr>
              <a:latin typeface="Lato"/>
              <a:ea typeface="Lato"/>
              <a:cs typeface="Lato"/>
              <a:sym typeface="Lato"/>
            </a:endParaRPr>
          </a:p>
        </p:txBody>
      </p:sp>
      <p:pic>
        <p:nvPicPr>
          <p:cNvPr id="282" name="Google Shape;282;p34"/>
          <p:cNvPicPr preferRelativeResize="0"/>
          <p:nvPr/>
        </p:nvPicPr>
        <p:blipFill rotWithShape="1">
          <a:blip r:embed="rId4">
            <a:alphaModFix/>
          </a:blip>
          <a:srcRect b="18579" l="18937" r="18912" t="18072"/>
          <a:stretch/>
        </p:blipFill>
        <p:spPr>
          <a:xfrm>
            <a:off x="8113075" y="0"/>
            <a:ext cx="1030925" cy="1050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5"/>
          <p:cNvSpPr txBox="1"/>
          <p:nvPr>
            <p:ph type="title"/>
          </p:nvPr>
        </p:nvSpPr>
        <p:spPr>
          <a:xfrm>
            <a:off x="817300" y="3126875"/>
            <a:ext cx="7688700" cy="1187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600"/>
              <a:t>Everybody Wins</a:t>
            </a:r>
            <a:endParaRPr sz="3600"/>
          </a:p>
        </p:txBody>
      </p:sp>
      <p:pic>
        <p:nvPicPr>
          <p:cNvPr id="288" name="Google Shape;288;p35"/>
          <p:cNvPicPr preferRelativeResize="0"/>
          <p:nvPr/>
        </p:nvPicPr>
        <p:blipFill rotWithShape="1">
          <a:blip r:embed="rId3">
            <a:alphaModFix/>
          </a:blip>
          <a:srcRect b="18579" l="18937" r="18912" t="18072"/>
          <a:stretch/>
        </p:blipFill>
        <p:spPr>
          <a:xfrm>
            <a:off x="3637588" y="1221975"/>
            <a:ext cx="1868825" cy="1904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6"/>
          <p:cNvSpPr/>
          <p:nvPr/>
        </p:nvSpPr>
        <p:spPr>
          <a:xfrm>
            <a:off x="3276713" y="1396050"/>
            <a:ext cx="2368200" cy="339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6"/>
          <p:cNvSpPr/>
          <p:nvPr/>
        </p:nvSpPr>
        <p:spPr>
          <a:xfrm>
            <a:off x="6049800" y="1396050"/>
            <a:ext cx="2368200" cy="339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6"/>
          <p:cNvSpPr/>
          <p:nvPr/>
        </p:nvSpPr>
        <p:spPr>
          <a:xfrm>
            <a:off x="503625" y="1396050"/>
            <a:ext cx="2368200" cy="339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6"/>
          <p:cNvSpPr txBox="1"/>
          <p:nvPr>
            <p:ph idx="1" type="body"/>
          </p:nvPr>
        </p:nvSpPr>
        <p:spPr>
          <a:xfrm>
            <a:off x="324200" y="1434600"/>
            <a:ext cx="2664900" cy="31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1B1B1B"/>
                </a:solidFill>
              </a:rPr>
              <a:t>User</a:t>
            </a:r>
            <a:endParaRPr b="1" sz="1900">
              <a:solidFill>
                <a:srgbClr val="1B1B1B"/>
              </a:solidFill>
            </a:endParaRPr>
          </a:p>
          <a:p>
            <a:pPr indent="0" lvl="0" marL="457200" rtl="0" algn="l">
              <a:spcBef>
                <a:spcPts val="1200"/>
              </a:spcBef>
              <a:spcAft>
                <a:spcPts val="0"/>
              </a:spcAft>
              <a:buNone/>
            </a:pPr>
            <a:r>
              <a:rPr lang="en" sz="1400">
                <a:solidFill>
                  <a:srgbClr val="1B1B1B"/>
                </a:solidFill>
              </a:rPr>
              <a:t>Easy accessible menu</a:t>
            </a:r>
            <a:endParaRPr sz="1400">
              <a:solidFill>
                <a:srgbClr val="1B1B1B"/>
              </a:solidFill>
            </a:endParaRPr>
          </a:p>
          <a:p>
            <a:pPr indent="0" lvl="0" marL="457200" rtl="0" algn="l">
              <a:spcBef>
                <a:spcPts val="1200"/>
              </a:spcBef>
              <a:spcAft>
                <a:spcPts val="0"/>
              </a:spcAft>
              <a:buNone/>
            </a:pPr>
            <a:r>
              <a:rPr lang="en" sz="1400">
                <a:solidFill>
                  <a:srgbClr val="1B1B1B"/>
                </a:solidFill>
              </a:rPr>
              <a:t>Track swipes</a:t>
            </a:r>
            <a:endParaRPr sz="1400">
              <a:solidFill>
                <a:srgbClr val="1B1B1B"/>
              </a:solidFill>
            </a:endParaRPr>
          </a:p>
          <a:p>
            <a:pPr indent="0" lvl="0" marL="457200" rtl="0" algn="l">
              <a:spcBef>
                <a:spcPts val="1200"/>
              </a:spcBef>
              <a:spcAft>
                <a:spcPts val="0"/>
              </a:spcAft>
              <a:buNone/>
            </a:pPr>
            <a:r>
              <a:rPr lang="en" sz="1400">
                <a:solidFill>
                  <a:srgbClr val="1B1B1B"/>
                </a:solidFill>
              </a:rPr>
              <a:t>Give voice to vegans/</a:t>
            </a:r>
            <a:r>
              <a:rPr lang="en" sz="1400">
                <a:solidFill>
                  <a:srgbClr val="1B1B1B"/>
                </a:solidFill>
              </a:rPr>
              <a:t>vegetarians</a:t>
            </a:r>
            <a:endParaRPr sz="1400">
              <a:solidFill>
                <a:srgbClr val="1B1B1B"/>
              </a:solidFill>
            </a:endParaRPr>
          </a:p>
          <a:p>
            <a:pPr indent="0" lvl="0" marL="457200" rtl="0" algn="l">
              <a:spcBef>
                <a:spcPts val="1200"/>
              </a:spcBef>
              <a:spcAft>
                <a:spcPts val="0"/>
              </a:spcAft>
              <a:buNone/>
            </a:pPr>
            <a:r>
              <a:rPr lang="en" sz="1400">
                <a:solidFill>
                  <a:srgbClr val="1B1B1B"/>
                </a:solidFill>
              </a:rPr>
              <a:t>Notifies user when their favorite foods are in dining hall</a:t>
            </a:r>
            <a:endParaRPr sz="1400">
              <a:solidFill>
                <a:srgbClr val="1B1B1B"/>
              </a:solidFill>
            </a:endParaRPr>
          </a:p>
          <a:p>
            <a:pPr indent="0" lvl="0" marL="457200" rtl="0" algn="l">
              <a:spcBef>
                <a:spcPts val="1200"/>
              </a:spcBef>
              <a:spcAft>
                <a:spcPts val="1200"/>
              </a:spcAft>
              <a:buNone/>
            </a:pPr>
            <a:r>
              <a:rPr lang="en" sz="1400">
                <a:solidFill>
                  <a:srgbClr val="1B1B1B"/>
                </a:solidFill>
              </a:rPr>
              <a:t>Entertaining food content</a:t>
            </a:r>
            <a:endParaRPr sz="1400">
              <a:solidFill>
                <a:srgbClr val="1B1B1B"/>
              </a:solidFill>
            </a:endParaRPr>
          </a:p>
        </p:txBody>
      </p:sp>
      <p:sp>
        <p:nvSpPr>
          <p:cNvPr id="297" name="Google Shape;297;p36"/>
          <p:cNvSpPr txBox="1"/>
          <p:nvPr>
            <p:ph idx="1" type="body"/>
          </p:nvPr>
        </p:nvSpPr>
        <p:spPr>
          <a:xfrm>
            <a:off x="5717850" y="1488200"/>
            <a:ext cx="2664900" cy="264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1B1B1B"/>
                </a:solidFill>
              </a:rPr>
              <a:t>    Mankind</a:t>
            </a:r>
            <a:endParaRPr b="1" sz="1900">
              <a:solidFill>
                <a:srgbClr val="1B1B1B"/>
              </a:solidFill>
            </a:endParaRPr>
          </a:p>
          <a:p>
            <a:pPr indent="0" lvl="0" marL="457200" rtl="0" algn="l">
              <a:lnSpc>
                <a:spcPct val="115000"/>
              </a:lnSpc>
              <a:spcBef>
                <a:spcPts val="1200"/>
              </a:spcBef>
              <a:spcAft>
                <a:spcPts val="0"/>
              </a:spcAft>
              <a:buNone/>
            </a:pPr>
            <a:r>
              <a:rPr lang="en" sz="1400">
                <a:solidFill>
                  <a:srgbClr val="1B1B1B"/>
                </a:solidFill>
              </a:rPr>
              <a:t>Reduce food insecurity</a:t>
            </a:r>
            <a:endParaRPr sz="1400">
              <a:solidFill>
                <a:srgbClr val="1B1B1B"/>
              </a:solidFill>
            </a:endParaRPr>
          </a:p>
          <a:p>
            <a:pPr indent="0" lvl="0" marL="457200" rtl="0" algn="l">
              <a:lnSpc>
                <a:spcPct val="115000"/>
              </a:lnSpc>
              <a:spcBef>
                <a:spcPts val="0"/>
              </a:spcBef>
              <a:spcAft>
                <a:spcPts val="0"/>
              </a:spcAft>
              <a:buNone/>
            </a:pPr>
            <a:r>
              <a:t/>
            </a:r>
            <a:endParaRPr sz="1400">
              <a:solidFill>
                <a:srgbClr val="1B1B1B"/>
              </a:solidFill>
            </a:endParaRPr>
          </a:p>
          <a:p>
            <a:pPr indent="0" lvl="0" marL="457200" rtl="0" algn="l">
              <a:lnSpc>
                <a:spcPct val="115000"/>
              </a:lnSpc>
              <a:spcBef>
                <a:spcPts val="0"/>
              </a:spcBef>
              <a:spcAft>
                <a:spcPts val="0"/>
              </a:spcAft>
              <a:buNone/>
            </a:pPr>
            <a:r>
              <a:rPr lang="en" sz="1400">
                <a:solidFill>
                  <a:srgbClr val="1B1B1B"/>
                </a:solidFill>
              </a:rPr>
              <a:t>Reduce food waste</a:t>
            </a:r>
            <a:endParaRPr sz="1400">
              <a:solidFill>
                <a:srgbClr val="1B1B1B"/>
              </a:solidFill>
            </a:endParaRPr>
          </a:p>
          <a:p>
            <a:pPr indent="0" lvl="0" marL="457200" rtl="0" algn="l">
              <a:lnSpc>
                <a:spcPct val="115000"/>
              </a:lnSpc>
              <a:spcBef>
                <a:spcPts val="0"/>
              </a:spcBef>
              <a:spcAft>
                <a:spcPts val="0"/>
              </a:spcAft>
              <a:buNone/>
            </a:pPr>
            <a:r>
              <a:t/>
            </a:r>
            <a:endParaRPr sz="1400">
              <a:solidFill>
                <a:srgbClr val="1B1B1B"/>
              </a:solidFill>
            </a:endParaRPr>
          </a:p>
          <a:p>
            <a:pPr indent="0" lvl="0" marL="457200" rtl="0" algn="l">
              <a:lnSpc>
                <a:spcPct val="115000"/>
              </a:lnSpc>
              <a:spcBef>
                <a:spcPts val="0"/>
              </a:spcBef>
              <a:spcAft>
                <a:spcPts val="0"/>
              </a:spcAft>
              <a:buNone/>
            </a:pPr>
            <a:r>
              <a:rPr lang="en" sz="1400">
                <a:solidFill>
                  <a:srgbClr val="1B1B1B"/>
                </a:solidFill>
              </a:rPr>
              <a:t>Giving voice to student initiatives, like CAFO</a:t>
            </a:r>
            <a:endParaRPr sz="1400">
              <a:solidFill>
                <a:srgbClr val="1B1B1B"/>
              </a:solidFill>
            </a:endParaRPr>
          </a:p>
          <a:p>
            <a:pPr indent="0" lvl="0" marL="457200" rtl="0" algn="l">
              <a:lnSpc>
                <a:spcPct val="115000"/>
              </a:lnSpc>
              <a:spcBef>
                <a:spcPts val="1200"/>
              </a:spcBef>
              <a:spcAft>
                <a:spcPts val="0"/>
              </a:spcAft>
              <a:buNone/>
            </a:pPr>
            <a:r>
              <a:rPr lang="en" sz="1400">
                <a:solidFill>
                  <a:srgbClr val="1B1B1B"/>
                </a:solidFill>
              </a:rPr>
              <a:t>Reduce methane emissions</a:t>
            </a:r>
            <a:endParaRPr sz="1400">
              <a:solidFill>
                <a:srgbClr val="1B1B1B"/>
              </a:solidFill>
            </a:endParaRPr>
          </a:p>
          <a:p>
            <a:pPr indent="0" lvl="0" marL="0" rtl="0" algn="ctr">
              <a:spcBef>
                <a:spcPts val="1200"/>
              </a:spcBef>
              <a:spcAft>
                <a:spcPts val="1200"/>
              </a:spcAft>
              <a:buNone/>
            </a:pPr>
            <a:r>
              <a:t/>
            </a:r>
            <a:endParaRPr sz="1400"/>
          </a:p>
        </p:txBody>
      </p:sp>
      <p:sp>
        <p:nvSpPr>
          <p:cNvPr id="298" name="Google Shape;298;p36"/>
          <p:cNvSpPr txBox="1"/>
          <p:nvPr>
            <p:ph idx="1" type="body"/>
          </p:nvPr>
        </p:nvSpPr>
        <p:spPr>
          <a:xfrm>
            <a:off x="2969550" y="1434600"/>
            <a:ext cx="2748300" cy="30279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900">
                <a:solidFill>
                  <a:srgbClr val="1B1B1B"/>
                </a:solidFill>
              </a:rPr>
              <a:t>College</a:t>
            </a:r>
            <a:endParaRPr sz="1400">
              <a:solidFill>
                <a:srgbClr val="1B1B1B"/>
              </a:solidFill>
            </a:endParaRPr>
          </a:p>
          <a:p>
            <a:pPr indent="0" lvl="0" marL="457200" rtl="0" algn="l">
              <a:spcBef>
                <a:spcPts val="1200"/>
              </a:spcBef>
              <a:spcAft>
                <a:spcPts val="0"/>
              </a:spcAft>
              <a:buNone/>
            </a:pPr>
            <a:r>
              <a:rPr lang="en" sz="1400">
                <a:solidFill>
                  <a:srgbClr val="1B1B1B"/>
                </a:solidFill>
              </a:rPr>
              <a:t>Saves workers time (current </a:t>
            </a:r>
            <a:r>
              <a:rPr lang="en" sz="1400">
                <a:solidFill>
                  <a:srgbClr val="1B1B1B"/>
                </a:solidFill>
              </a:rPr>
              <a:t>shortage of </a:t>
            </a:r>
            <a:r>
              <a:rPr lang="en" sz="1400">
                <a:solidFill>
                  <a:srgbClr val="1B1B1B"/>
                </a:solidFill>
              </a:rPr>
              <a:t>14 full time staff)</a:t>
            </a:r>
            <a:endParaRPr sz="1400">
              <a:solidFill>
                <a:srgbClr val="1B1B1B"/>
              </a:solidFill>
            </a:endParaRPr>
          </a:p>
          <a:p>
            <a:pPr indent="0" lvl="0" marL="457200" rtl="0" algn="l">
              <a:spcBef>
                <a:spcPts val="1200"/>
              </a:spcBef>
              <a:spcAft>
                <a:spcPts val="0"/>
              </a:spcAft>
              <a:buNone/>
            </a:pPr>
            <a:r>
              <a:rPr lang="en" sz="1400">
                <a:solidFill>
                  <a:srgbClr val="1B1B1B"/>
                </a:solidFill>
              </a:rPr>
              <a:t>Advances the college’s mission of sustainability</a:t>
            </a:r>
            <a:endParaRPr sz="1400">
              <a:solidFill>
                <a:srgbClr val="1B1B1B"/>
              </a:solidFill>
            </a:endParaRPr>
          </a:p>
          <a:p>
            <a:pPr indent="0" lvl="0" marL="457200" rtl="0" algn="l">
              <a:spcBef>
                <a:spcPts val="1200"/>
              </a:spcBef>
              <a:spcAft>
                <a:spcPts val="0"/>
              </a:spcAft>
              <a:buNone/>
            </a:pPr>
            <a:r>
              <a:rPr lang="en" sz="1400">
                <a:solidFill>
                  <a:srgbClr val="1B1B1B"/>
                </a:solidFill>
              </a:rPr>
              <a:t>Upgrades the current dining hall interface</a:t>
            </a:r>
            <a:endParaRPr sz="1400">
              <a:solidFill>
                <a:srgbClr val="1B1B1B"/>
              </a:solidFill>
            </a:endParaRPr>
          </a:p>
          <a:p>
            <a:pPr indent="0" lvl="0" marL="457200" rtl="0" algn="l">
              <a:spcBef>
                <a:spcPts val="1200"/>
              </a:spcBef>
              <a:spcAft>
                <a:spcPts val="1200"/>
              </a:spcAft>
              <a:buNone/>
            </a:pPr>
            <a:r>
              <a:rPr lang="en" sz="1400">
                <a:solidFill>
                  <a:srgbClr val="1B1B1B"/>
                </a:solidFill>
              </a:rPr>
              <a:t>Can better cater to their students</a:t>
            </a:r>
            <a:endParaRPr sz="1400">
              <a:solidFill>
                <a:srgbClr val="1B1B1B"/>
              </a:solidFill>
            </a:endParaRPr>
          </a:p>
        </p:txBody>
      </p:sp>
      <p:pic>
        <p:nvPicPr>
          <p:cNvPr id="299" name="Google Shape;299;p36"/>
          <p:cNvPicPr preferRelativeResize="0"/>
          <p:nvPr/>
        </p:nvPicPr>
        <p:blipFill rotWithShape="1">
          <a:blip r:embed="rId3">
            <a:alphaModFix/>
          </a:blip>
          <a:srcRect b="18579" l="18937" r="18912" t="18072"/>
          <a:stretch/>
        </p:blipFill>
        <p:spPr>
          <a:xfrm>
            <a:off x="8113075" y="0"/>
            <a:ext cx="1030925" cy="1050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6">
                                            <p:txEl>
                                              <p:pRg end="0" st="0"/>
                                            </p:txEl>
                                          </p:spTgt>
                                        </p:tgtEl>
                                        <p:attrNameLst>
                                          <p:attrName>style.visibility</p:attrName>
                                        </p:attrNameLst>
                                      </p:cBhvr>
                                      <p:to>
                                        <p:strVal val="visible"/>
                                      </p:to>
                                    </p:set>
                                    <p:animEffect filter="fade" transition="in">
                                      <p:cBhvr>
                                        <p:cTn dur="1000"/>
                                        <p:tgtEl>
                                          <p:spTgt spid="296">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6">
                                            <p:txEl>
                                              <p:pRg end="1" st="1"/>
                                            </p:txEl>
                                          </p:spTgt>
                                        </p:tgtEl>
                                        <p:attrNameLst>
                                          <p:attrName>style.visibility</p:attrName>
                                        </p:attrNameLst>
                                      </p:cBhvr>
                                      <p:to>
                                        <p:strVal val="visible"/>
                                      </p:to>
                                    </p:set>
                                    <p:animEffect filter="fade" transition="in">
                                      <p:cBhvr>
                                        <p:cTn dur="1000"/>
                                        <p:tgtEl>
                                          <p:spTgt spid="296">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96">
                                            <p:txEl>
                                              <p:pRg end="2" st="2"/>
                                            </p:txEl>
                                          </p:spTgt>
                                        </p:tgtEl>
                                        <p:attrNameLst>
                                          <p:attrName>style.visibility</p:attrName>
                                        </p:attrNameLst>
                                      </p:cBhvr>
                                      <p:to>
                                        <p:strVal val="visible"/>
                                      </p:to>
                                    </p:set>
                                    <p:animEffect filter="fade" transition="in">
                                      <p:cBhvr>
                                        <p:cTn dur="1000"/>
                                        <p:tgtEl>
                                          <p:spTgt spid="296">
                                            <p:txEl>
                                              <p:pRg end="2" st="2"/>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96">
                                            <p:txEl>
                                              <p:pRg end="3" st="3"/>
                                            </p:txEl>
                                          </p:spTgt>
                                        </p:tgtEl>
                                        <p:attrNameLst>
                                          <p:attrName>style.visibility</p:attrName>
                                        </p:attrNameLst>
                                      </p:cBhvr>
                                      <p:to>
                                        <p:strVal val="visible"/>
                                      </p:to>
                                    </p:set>
                                    <p:animEffect filter="fade" transition="in">
                                      <p:cBhvr>
                                        <p:cTn dur="1000"/>
                                        <p:tgtEl>
                                          <p:spTgt spid="296">
                                            <p:txEl>
                                              <p:pRg end="3" st="3"/>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96">
                                            <p:txEl>
                                              <p:pRg end="4" st="4"/>
                                            </p:txEl>
                                          </p:spTgt>
                                        </p:tgtEl>
                                        <p:attrNameLst>
                                          <p:attrName>style.visibility</p:attrName>
                                        </p:attrNameLst>
                                      </p:cBhvr>
                                      <p:to>
                                        <p:strVal val="visible"/>
                                      </p:to>
                                    </p:set>
                                    <p:animEffect filter="fade" transition="in">
                                      <p:cBhvr>
                                        <p:cTn dur="1000"/>
                                        <p:tgtEl>
                                          <p:spTgt spid="296">
                                            <p:txEl>
                                              <p:pRg end="4" st="4"/>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96">
                                            <p:txEl>
                                              <p:pRg end="5" st="5"/>
                                            </p:txEl>
                                          </p:spTgt>
                                        </p:tgtEl>
                                        <p:attrNameLst>
                                          <p:attrName>style.visibility</p:attrName>
                                        </p:attrNameLst>
                                      </p:cBhvr>
                                      <p:to>
                                        <p:strVal val="visible"/>
                                      </p:to>
                                    </p:set>
                                    <p:animEffect filter="fade" transition="in">
                                      <p:cBhvr>
                                        <p:cTn dur="1000"/>
                                        <p:tgtEl>
                                          <p:spTgt spid="296">
                                            <p:txEl>
                                              <p:pRg end="5" st="5"/>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98">
                                            <p:txEl>
                                              <p:pRg end="0" st="0"/>
                                            </p:txEl>
                                          </p:spTgt>
                                        </p:tgtEl>
                                        <p:attrNameLst>
                                          <p:attrName>style.visibility</p:attrName>
                                        </p:attrNameLst>
                                      </p:cBhvr>
                                      <p:to>
                                        <p:strVal val="visible"/>
                                      </p:to>
                                    </p:set>
                                    <p:animEffect filter="fade" transition="in">
                                      <p:cBhvr>
                                        <p:cTn dur="700"/>
                                        <p:tgtEl>
                                          <p:spTgt spid="298">
                                            <p:txEl>
                                              <p:pRg end="0" st="0"/>
                                            </p:txEl>
                                          </p:spTgt>
                                        </p:tgtEl>
                                      </p:cBhvr>
                                    </p:animEffect>
                                  </p:childTnLst>
                                </p:cTn>
                              </p:par>
                            </p:childTnLst>
                          </p:cTn>
                        </p:par>
                        <p:par>
                          <p:cTn fill="hold">
                            <p:stCondLst>
                              <p:cond delay="6700"/>
                            </p:stCondLst>
                            <p:childTnLst>
                              <p:par>
                                <p:cTn fill="hold" nodeType="afterEffect" presetClass="entr" presetID="10" presetSubtype="0">
                                  <p:stCondLst>
                                    <p:cond delay="0"/>
                                  </p:stCondLst>
                                  <p:childTnLst>
                                    <p:set>
                                      <p:cBhvr>
                                        <p:cTn dur="1" fill="hold">
                                          <p:stCondLst>
                                            <p:cond delay="0"/>
                                          </p:stCondLst>
                                        </p:cTn>
                                        <p:tgtEl>
                                          <p:spTgt spid="298">
                                            <p:txEl>
                                              <p:pRg end="1" st="1"/>
                                            </p:txEl>
                                          </p:spTgt>
                                        </p:tgtEl>
                                        <p:attrNameLst>
                                          <p:attrName>style.visibility</p:attrName>
                                        </p:attrNameLst>
                                      </p:cBhvr>
                                      <p:to>
                                        <p:strVal val="visible"/>
                                      </p:to>
                                    </p:set>
                                    <p:animEffect filter="fade" transition="in">
                                      <p:cBhvr>
                                        <p:cTn dur="700"/>
                                        <p:tgtEl>
                                          <p:spTgt spid="298">
                                            <p:txEl>
                                              <p:pRg end="1" st="1"/>
                                            </p:txEl>
                                          </p:spTgt>
                                        </p:tgtEl>
                                      </p:cBhvr>
                                    </p:animEffect>
                                  </p:childTnLst>
                                </p:cTn>
                              </p:par>
                            </p:childTnLst>
                          </p:cTn>
                        </p:par>
                        <p:par>
                          <p:cTn fill="hold">
                            <p:stCondLst>
                              <p:cond delay="7400"/>
                            </p:stCondLst>
                            <p:childTnLst>
                              <p:par>
                                <p:cTn fill="hold" nodeType="afterEffect" presetClass="entr" presetID="10" presetSubtype="0">
                                  <p:stCondLst>
                                    <p:cond delay="0"/>
                                  </p:stCondLst>
                                  <p:childTnLst>
                                    <p:set>
                                      <p:cBhvr>
                                        <p:cTn dur="1" fill="hold">
                                          <p:stCondLst>
                                            <p:cond delay="0"/>
                                          </p:stCondLst>
                                        </p:cTn>
                                        <p:tgtEl>
                                          <p:spTgt spid="298">
                                            <p:txEl>
                                              <p:pRg end="2" st="2"/>
                                            </p:txEl>
                                          </p:spTgt>
                                        </p:tgtEl>
                                        <p:attrNameLst>
                                          <p:attrName>style.visibility</p:attrName>
                                        </p:attrNameLst>
                                      </p:cBhvr>
                                      <p:to>
                                        <p:strVal val="visible"/>
                                      </p:to>
                                    </p:set>
                                    <p:animEffect filter="fade" transition="in">
                                      <p:cBhvr>
                                        <p:cTn dur="700"/>
                                        <p:tgtEl>
                                          <p:spTgt spid="298">
                                            <p:txEl>
                                              <p:pRg end="2" st="2"/>
                                            </p:txEl>
                                          </p:spTgt>
                                        </p:tgtEl>
                                      </p:cBhvr>
                                    </p:animEffect>
                                  </p:childTnLst>
                                </p:cTn>
                              </p:par>
                            </p:childTnLst>
                          </p:cTn>
                        </p:par>
                        <p:par>
                          <p:cTn fill="hold">
                            <p:stCondLst>
                              <p:cond delay="8100"/>
                            </p:stCondLst>
                            <p:childTnLst>
                              <p:par>
                                <p:cTn fill="hold" nodeType="afterEffect" presetClass="entr" presetID="10" presetSubtype="0">
                                  <p:stCondLst>
                                    <p:cond delay="0"/>
                                  </p:stCondLst>
                                  <p:childTnLst>
                                    <p:set>
                                      <p:cBhvr>
                                        <p:cTn dur="1" fill="hold">
                                          <p:stCondLst>
                                            <p:cond delay="0"/>
                                          </p:stCondLst>
                                        </p:cTn>
                                        <p:tgtEl>
                                          <p:spTgt spid="298">
                                            <p:txEl>
                                              <p:pRg end="3" st="3"/>
                                            </p:txEl>
                                          </p:spTgt>
                                        </p:tgtEl>
                                        <p:attrNameLst>
                                          <p:attrName>style.visibility</p:attrName>
                                        </p:attrNameLst>
                                      </p:cBhvr>
                                      <p:to>
                                        <p:strVal val="visible"/>
                                      </p:to>
                                    </p:set>
                                    <p:animEffect filter="fade" transition="in">
                                      <p:cBhvr>
                                        <p:cTn dur="700"/>
                                        <p:tgtEl>
                                          <p:spTgt spid="298">
                                            <p:txEl>
                                              <p:pRg end="3" st="3"/>
                                            </p:txEl>
                                          </p:spTgt>
                                        </p:tgtEl>
                                      </p:cBhvr>
                                    </p:animEffect>
                                  </p:childTnLst>
                                </p:cTn>
                              </p:par>
                            </p:childTnLst>
                          </p:cTn>
                        </p:par>
                        <p:par>
                          <p:cTn fill="hold">
                            <p:stCondLst>
                              <p:cond delay="8800"/>
                            </p:stCondLst>
                            <p:childTnLst>
                              <p:par>
                                <p:cTn fill="hold" nodeType="afterEffect" presetClass="entr" presetID="10" presetSubtype="0">
                                  <p:stCondLst>
                                    <p:cond delay="0"/>
                                  </p:stCondLst>
                                  <p:childTnLst>
                                    <p:set>
                                      <p:cBhvr>
                                        <p:cTn dur="1" fill="hold">
                                          <p:stCondLst>
                                            <p:cond delay="0"/>
                                          </p:stCondLst>
                                        </p:cTn>
                                        <p:tgtEl>
                                          <p:spTgt spid="298">
                                            <p:txEl>
                                              <p:pRg end="4" st="4"/>
                                            </p:txEl>
                                          </p:spTgt>
                                        </p:tgtEl>
                                        <p:attrNameLst>
                                          <p:attrName>style.visibility</p:attrName>
                                        </p:attrNameLst>
                                      </p:cBhvr>
                                      <p:to>
                                        <p:strVal val="visible"/>
                                      </p:to>
                                    </p:set>
                                    <p:animEffect filter="fade" transition="in">
                                      <p:cBhvr>
                                        <p:cTn dur="700"/>
                                        <p:tgtEl>
                                          <p:spTgt spid="298">
                                            <p:txEl>
                                              <p:pRg end="4" st="4"/>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297">
                                            <p:txEl>
                                              <p:pRg end="0" st="0"/>
                                            </p:txEl>
                                          </p:spTgt>
                                        </p:tgtEl>
                                        <p:attrNameLst>
                                          <p:attrName>style.visibility</p:attrName>
                                        </p:attrNameLst>
                                      </p:cBhvr>
                                      <p:to>
                                        <p:strVal val="visible"/>
                                      </p:to>
                                    </p:set>
                                    <p:animEffect filter="fade" transition="in">
                                      <p:cBhvr>
                                        <p:cTn dur="600"/>
                                        <p:tgtEl>
                                          <p:spTgt spid="297">
                                            <p:txEl>
                                              <p:pRg end="0" st="0"/>
                                            </p:txEl>
                                          </p:spTgt>
                                        </p:tgtEl>
                                      </p:cBhvr>
                                    </p:animEffect>
                                  </p:childTnLst>
                                </p:cTn>
                              </p:par>
                            </p:childTnLst>
                          </p:cTn>
                        </p:par>
                        <p:par>
                          <p:cTn fill="hold">
                            <p:stCondLst>
                              <p:cond delay="10100"/>
                            </p:stCondLst>
                            <p:childTnLst>
                              <p:par>
                                <p:cTn fill="hold" nodeType="afterEffect" presetClass="entr" presetID="10" presetSubtype="0">
                                  <p:stCondLst>
                                    <p:cond delay="0"/>
                                  </p:stCondLst>
                                  <p:childTnLst>
                                    <p:set>
                                      <p:cBhvr>
                                        <p:cTn dur="1" fill="hold">
                                          <p:stCondLst>
                                            <p:cond delay="0"/>
                                          </p:stCondLst>
                                        </p:cTn>
                                        <p:tgtEl>
                                          <p:spTgt spid="297">
                                            <p:txEl>
                                              <p:pRg end="1" st="1"/>
                                            </p:txEl>
                                          </p:spTgt>
                                        </p:tgtEl>
                                        <p:attrNameLst>
                                          <p:attrName>style.visibility</p:attrName>
                                        </p:attrNameLst>
                                      </p:cBhvr>
                                      <p:to>
                                        <p:strVal val="visible"/>
                                      </p:to>
                                    </p:set>
                                    <p:animEffect filter="fade" transition="in">
                                      <p:cBhvr>
                                        <p:cTn dur="600"/>
                                        <p:tgtEl>
                                          <p:spTgt spid="297">
                                            <p:txEl>
                                              <p:pRg end="1" st="1"/>
                                            </p:txEl>
                                          </p:spTgt>
                                        </p:tgtEl>
                                      </p:cBhvr>
                                    </p:animEffect>
                                  </p:childTnLst>
                                </p:cTn>
                              </p:par>
                            </p:childTnLst>
                          </p:cTn>
                        </p:par>
                        <p:par>
                          <p:cTn fill="hold">
                            <p:stCondLst>
                              <p:cond delay="10700"/>
                            </p:stCondLst>
                            <p:childTnLst>
                              <p:par>
                                <p:cTn fill="hold" nodeType="afterEffect" presetClass="entr" presetID="10" presetSubtype="0">
                                  <p:stCondLst>
                                    <p:cond delay="0"/>
                                  </p:stCondLst>
                                  <p:childTnLst>
                                    <p:set>
                                      <p:cBhvr>
                                        <p:cTn dur="1" fill="hold">
                                          <p:stCondLst>
                                            <p:cond delay="0"/>
                                          </p:stCondLst>
                                        </p:cTn>
                                        <p:tgtEl>
                                          <p:spTgt spid="297">
                                            <p:txEl>
                                              <p:pRg end="2" st="2"/>
                                            </p:txEl>
                                          </p:spTgt>
                                        </p:tgtEl>
                                        <p:attrNameLst>
                                          <p:attrName>style.visibility</p:attrName>
                                        </p:attrNameLst>
                                      </p:cBhvr>
                                      <p:to>
                                        <p:strVal val="visible"/>
                                      </p:to>
                                    </p:set>
                                    <p:animEffect filter="fade" transition="in">
                                      <p:cBhvr>
                                        <p:cTn dur="600"/>
                                        <p:tgtEl>
                                          <p:spTgt spid="297">
                                            <p:txEl>
                                              <p:pRg end="2" st="2"/>
                                            </p:txEl>
                                          </p:spTgt>
                                        </p:tgtEl>
                                      </p:cBhvr>
                                    </p:animEffect>
                                  </p:childTnLst>
                                </p:cTn>
                              </p:par>
                            </p:childTnLst>
                          </p:cTn>
                        </p:par>
                        <p:par>
                          <p:cTn fill="hold">
                            <p:stCondLst>
                              <p:cond delay="11300"/>
                            </p:stCondLst>
                            <p:childTnLst>
                              <p:par>
                                <p:cTn fill="hold" nodeType="afterEffect" presetClass="entr" presetID="10" presetSubtype="0">
                                  <p:stCondLst>
                                    <p:cond delay="0"/>
                                  </p:stCondLst>
                                  <p:childTnLst>
                                    <p:set>
                                      <p:cBhvr>
                                        <p:cTn dur="1" fill="hold">
                                          <p:stCondLst>
                                            <p:cond delay="0"/>
                                          </p:stCondLst>
                                        </p:cTn>
                                        <p:tgtEl>
                                          <p:spTgt spid="297">
                                            <p:txEl>
                                              <p:pRg end="3" st="3"/>
                                            </p:txEl>
                                          </p:spTgt>
                                        </p:tgtEl>
                                        <p:attrNameLst>
                                          <p:attrName>style.visibility</p:attrName>
                                        </p:attrNameLst>
                                      </p:cBhvr>
                                      <p:to>
                                        <p:strVal val="visible"/>
                                      </p:to>
                                    </p:set>
                                    <p:animEffect filter="fade" transition="in">
                                      <p:cBhvr>
                                        <p:cTn dur="600"/>
                                        <p:tgtEl>
                                          <p:spTgt spid="297">
                                            <p:txEl>
                                              <p:pRg end="3" st="3"/>
                                            </p:txEl>
                                          </p:spTgt>
                                        </p:tgtEl>
                                      </p:cBhvr>
                                    </p:animEffect>
                                  </p:childTnLst>
                                </p:cTn>
                              </p:par>
                            </p:childTnLst>
                          </p:cTn>
                        </p:par>
                        <p:par>
                          <p:cTn fill="hold">
                            <p:stCondLst>
                              <p:cond delay="11900"/>
                            </p:stCondLst>
                            <p:childTnLst>
                              <p:par>
                                <p:cTn fill="hold" nodeType="afterEffect" presetClass="entr" presetID="10" presetSubtype="0">
                                  <p:stCondLst>
                                    <p:cond delay="0"/>
                                  </p:stCondLst>
                                  <p:childTnLst>
                                    <p:set>
                                      <p:cBhvr>
                                        <p:cTn dur="1" fill="hold">
                                          <p:stCondLst>
                                            <p:cond delay="0"/>
                                          </p:stCondLst>
                                        </p:cTn>
                                        <p:tgtEl>
                                          <p:spTgt spid="297">
                                            <p:txEl>
                                              <p:pRg end="4" st="4"/>
                                            </p:txEl>
                                          </p:spTgt>
                                        </p:tgtEl>
                                        <p:attrNameLst>
                                          <p:attrName>style.visibility</p:attrName>
                                        </p:attrNameLst>
                                      </p:cBhvr>
                                      <p:to>
                                        <p:strVal val="visible"/>
                                      </p:to>
                                    </p:set>
                                    <p:animEffect filter="fade" transition="in">
                                      <p:cBhvr>
                                        <p:cTn dur="600"/>
                                        <p:tgtEl>
                                          <p:spTgt spid="297">
                                            <p:txEl>
                                              <p:pRg end="4" st="4"/>
                                            </p:txEl>
                                          </p:spTgt>
                                        </p:tgtEl>
                                      </p:cBhvr>
                                    </p:animEffect>
                                  </p:childTnLst>
                                </p:cTn>
                              </p:par>
                            </p:childTnLst>
                          </p:cTn>
                        </p:par>
                        <p:par>
                          <p:cTn fill="hold">
                            <p:stCondLst>
                              <p:cond delay="12500"/>
                            </p:stCondLst>
                            <p:childTnLst>
                              <p:par>
                                <p:cTn fill="hold" nodeType="afterEffect" presetClass="entr" presetID="10" presetSubtype="0">
                                  <p:stCondLst>
                                    <p:cond delay="0"/>
                                  </p:stCondLst>
                                  <p:childTnLst>
                                    <p:set>
                                      <p:cBhvr>
                                        <p:cTn dur="1" fill="hold">
                                          <p:stCondLst>
                                            <p:cond delay="0"/>
                                          </p:stCondLst>
                                        </p:cTn>
                                        <p:tgtEl>
                                          <p:spTgt spid="297">
                                            <p:txEl>
                                              <p:pRg end="5" st="5"/>
                                            </p:txEl>
                                          </p:spTgt>
                                        </p:tgtEl>
                                        <p:attrNameLst>
                                          <p:attrName>style.visibility</p:attrName>
                                        </p:attrNameLst>
                                      </p:cBhvr>
                                      <p:to>
                                        <p:strVal val="visible"/>
                                      </p:to>
                                    </p:set>
                                    <p:animEffect filter="fade" transition="in">
                                      <p:cBhvr>
                                        <p:cTn dur="600"/>
                                        <p:tgtEl>
                                          <p:spTgt spid="297">
                                            <p:txEl>
                                              <p:pRg end="5" st="5"/>
                                            </p:txEl>
                                          </p:spTgt>
                                        </p:tgtEl>
                                      </p:cBhvr>
                                    </p:animEffect>
                                  </p:childTnLst>
                                </p:cTn>
                              </p:par>
                            </p:childTnLst>
                          </p:cTn>
                        </p:par>
                        <p:par>
                          <p:cTn fill="hold">
                            <p:stCondLst>
                              <p:cond delay="13100"/>
                            </p:stCondLst>
                            <p:childTnLst>
                              <p:par>
                                <p:cTn fill="hold" nodeType="afterEffect" presetClass="entr" presetID="10" presetSubtype="0">
                                  <p:stCondLst>
                                    <p:cond delay="0"/>
                                  </p:stCondLst>
                                  <p:childTnLst>
                                    <p:set>
                                      <p:cBhvr>
                                        <p:cTn dur="1" fill="hold">
                                          <p:stCondLst>
                                            <p:cond delay="0"/>
                                          </p:stCondLst>
                                        </p:cTn>
                                        <p:tgtEl>
                                          <p:spTgt spid="297">
                                            <p:txEl>
                                              <p:pRg end="6" st="6"/>
                                            </p:txEl>
                                          </p:spTgt>
                                        </p:tgtEl>
                                        <p:attrNameLst>
                                          <p:attrName>style.visibility</p:attrName>
                                        </p:attrNameLst>
                                      </p:cBhvr>
                                      <p:to>
                                        <p:strVal val="visible"/>
                                      </p:to>
                                    </p:set>
                                    <p:animEffect filter="fade" transition="in">
                                      <p:cBhvr>
                                        <p:cTn dur="600"/>
                                        <p:tgtEl>
                                          <p:spTgt spid="297">
                                            <p:txEl>
                                              <p:pRg end="6" st="6"/>
                                            </p:txEl>
                                          </p:spTgt>
                                        </p:tgtEl>
                                      </p:cBhvr>
                                    </p:animEffect>
                                  </p:childTnLst>
                                </p:cTn>
                              </p:par>
                            </p:childTnLst>
                          </p:cTn>
                        </p:par>
                        <p:par>
                          <p:cTn fill="hold">
                            <p:stCondLst>
                              <p:cond delay="13700"/>
                            </p:stCondLst>
                            <p:childTnLst>
                              <p:par>
                                <p:cTn fill="hold" nodeType="afterEffect" presetClass="entr" presetID="10" presetSubtype="0">
                                  <p:stCondLst>
                                    <p:cond delay="0"/>
                                  </p:stCondLst>
                                  <p:childTnLst>
                                    <p:set>
                                      <p:cBhvr>
                                        <p:cTn dur="1" fill="hold">
                                          <p:stCondLst>
                                            <p:cond delay="0"/>
                                          </p:stCondLst>
                                        </p:cTn>
                                        <p:tgtEl>
                                          <p:spTgt spid="297">
                                            <p:txEl>
                                              <p:pRg end="7" st="7"/>
                                            </p:txEl>
                                          </p:spTgt>
                                        </p:tgtEl>
                                        <p:attrNameLst>
                                          <p:attrName>style.visibility</p:attrName>
                                        </p:attrNameLst>
                                      </p:cBhvr>
                                      <p:to>
                                        <p:strVal val="visible"/>
                                      </p:to>
                                    </p:set>
                                    <p:animEffect filter="fade" transition="in">
                                      <p:cBhvr>
                                        <p:cTn dur="600"/>
                                        <p:tgtEl>
                                          <p:spTgt spid="297">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7"/>
          <p:cNvSpPr txBox="1"/>
          <p:nvPr>
            <p:ph idx="1" type="body"/>
          </p:nvPr>
        </p:nvSpPr>
        <p:spPr>
          <a:xfrm>
            <a:off x="167875" y="3087500"/>
            <a:ext cx="56055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2300">
                <a:solidFill>
                  <a:srgbClr val="1B1B1B"/>
                </a:solidFill>
              </a:rPr>
              <a:t>We will launch a </a:t>
            </a:r>
            <a:r>
              <a:rPr b="1" lang="en" sz="2300">
                <a:solidFill>
                  <a:srgbClr val="38761D"/>
                </a:solidFill>
              </a:rPr>
              <a:t>community-wide </a:t>
            </a:r>
            <a:r>
              <a:rPr b="1" lang="en" sz="2300">
                <a:solidFill>
                  <a:srgbClr val="38761D"/>
                </a:solidFill>
              </a:rPr>
              <a:t>outreach campaign</a:t>
            </a:r>
            <a:r>
              <a:rPr b="1" lang="en" sz="2300">
                <a:solidFill>
                  <a:srgbClr val="1B1B1B"/>
                </a:solidFill>
              </a:rPr>
              <a:t> to combat food insecurity through creating consciousness around food wastage.</a:t>
            </a:r>
            <a:endParaRPr b="1" sz="2300">
              <a:solidFill>
                <a:srgbClr val="1B1B1B"/>
              </a:solidFill>
            </a:endParaRPr>
          </a:p>
          <a:p>
            <a:pPr indent="0" lvl="0" marL="0" rtl="0" algn="l">
              <a:spcBef>
                <a:spcPts val="1200"/>
              </a:spcBef>
              <a:spcAft>
                <a:spcPts val="1200"/>
              </a:spcAft>
              <a:buNone/>
            </a:pPr>
            <a:r>
              <a:t/>
            </a:r>
            <a:endParaRPr b="1" sz="2300">
              <a:solidFill>
                <a:srgbClr val="1B1B1B"/>
              </a:solidFill>
            </a:endParaRPr>
          </a:p>
        </p:txBody>
      </p:sp>
      <p:pic>
        <p:nvPicPr>
          <p:cNvPr id="305" name="Google Shape;305;p37"/>
          <p:cNvPicPr preferRelativeResize="0"/>
          <p:nvPr/>
        </p:nvPicPr>
        <p:blipFill rotWithShape="1">
          <a:blip r:embed="rId3">
            <a:alphaModFix/>
          </a:blip>
          <a:srcRect b="18579" l="18937" r="18912" t="18072"/>
          <a:stretch/>
        </p:blipFill>
        <p:spPr>
          <a:xfrm>
            <a:off x="8113075" y="0"/>
            <a:ext cx="1030925" cy="1050825"/>
          </a:xfrm>
          <a:prstGeom prst="rect">
            <a:avLst/>
          </a:prstGeom>
          <a:noFill/>
          <a:ln>
            <a:noFill/>
          </a:ln>
        </p:spPr>
      </p:pic>
      <p:sp>
        <p:nvSpPr>
          <p:cNvPr id="306" name="Google Shape;306;p37"/>
          <p:cNvSpPr txBox="1"/>
          <p:nvPr/>
        </p:nvSpPr>
        <p:spPr>
          <a:xfrm>
            <a:off x="5338925" y="1092825"/>
            <a:ext cx="3345600" cy="394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1B1B1B"/>
                </a:solidFill>
                <a:latin typeface="Lato"/>
                <a:ea typeface="Lato"/>
                <a:cs typeface="Lato"/>
                <a:sym typeface="Lato"/>
              </a:rPr>
              <a:t>Implement the app into NSO and IPOP orientations for first year students.</a:t>
            </a:r>
            <a:endParaRPr b="1" sz="1500">
              <a:solidFill>
                <a:srgbClr val="1B1B1B"/>
              </a:solidFill>
              <a:latin typeface="Lato"/>
              <a:ea typeface="Lato"/>
              <a:cs typeface="Lato"/>
              <a:sym typeface="Lato"/>
            </a:endParaRPr>
          </a:p>
          <a:p>
            <a:pPr indent="0" lvl="0" marL="0" rtl="0" algn="l">
              <a:lnSpc>
                <a:spcPct val="115000"/>
              </a:lnSpc>
              <a:spcBef>
                <a:spcPts val="1200"/>
              </a:spcBef>
              <a:spcAft>
                <a:spcPts val="0"/>
              </a:spcAft>
              <a:buNone/>
            </a:pPr>
            <a:r>
              <a:rPr b="1" lang="en" sz="1500">
                <a:solidFill>
                  <a:srgbClr val="1B1B1B"/>
                </a:solidFill>
                <a:latin typeface="Lato"/>
                <a:ea typeface="Lato"/>
                <a:cs typeface="Lato"/>
                <a:sym typeface="Lato"/>
              </a:rPr>
              <a:t>Work with Residence Life to ensure students are aware of Food Savr throughout the year</a:t>
            </a:r>
            <a:endParaRPr b="1" sz="1500">
              <a:solidFill>
                <a:srgbClr val="1B1B1B"/>
              </a:solidFill>
              <a:latin typeface="Lato"/>
              <a:ea typeface="Lato"/>
              <a:cs typeface="Lato"/>
              <a:sym typeface="Lato"/>
            </a:endParaRPr>
          </a:p>
          <a:p>
            <a:pPr indent="0" lvl="0" marL="0" rtl="0" algn="l">
              <a:lnSpc>
                <a:spcPct val="115000"/>
              </a:lnSpc>
              <a:spcBef>
                <a:spcPts val="1200"/>
              </a:spcBef>
              <a:spcAft>
                <a:spcPts val="0"/>
              </a:spcAft>
              <a:buNone/>
            </a:pPr>
            <a:r>
              <a:rPr b="1" lang="en">
                <a:latin typeface="Lato"/>
                <a:ea typeface="Lato"/>
                <a:cs typeface="Lato"/>
                <a:sym typeface="Lato"/>
              </a:rPr>
              <a:t>Send an all-campus email and table with the help of SGA Student Environmental Committee. </a:t>
            </a:r>
            <a:endParaRPr b="1">
              <a:latin typeface="Lato"/>
              <a:ea typeface="Lato"/>
              <a:cs typeface="Lato"/>
              <a:sym typeface="Lato"/>
            </a:endParaRPr>
          </a:p>
          <a:p>
            <a:pPr indent="0" lvl="0" marL="0" rtl="0" algn="l">
              <a:lnSpc>
                <a:spcPct val="115000"/>
              </a:lnSpc>
              <a:spcBef>
                <a:spcPts val="1200"/>
              </a:spcBef>
              <a:spcAft>
                <a:spcPts val="1200"/>
              </a:spcAft>
              <a:buNone/>
            </a:pPr>
            <a:r>
              <a:rPr b="1" lang="en">
                <a:latin typeface="Lato"/>
                <a:ea typeface="Lato"/>
                <a:cs typeface="Lato"/>
                <a:sym typeface="Lato"/>
              </a:rPr>
              <a:t>Work with Food Recovery Network, Local Foods Connection, and CRSSJ to disseminate food to food insecure people</a:t>
            </a:r>
            <a:endParaRPr b="1">
              <a:latin typeface="Lato"/>
              <a:ea typeface="Lato"/>
              <a:cs typeface="Lato"/>
              <a:sym typeface="Lato"/>
            </a:endParaRPr>
          </a:p>
        </p:txBody>
      </p:sp>
      <p:sp>
        <p:nvSpPr>
          <p:cNvPr id="307" name="Google Shape;307;p37"/>
          <p:cNvSpPr txBox="1"/>
          <p:nvPr>
            <p:ph type="title"/>
          </p:nvPr>
        </p:nvSpPr>
        <p:spPr>
          <a:xfrm>
            <a:off x="167875" y="1338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Outreach plans</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6">
                                            <p:txEl>
                                              <p:pRg end="0" st="0"/>
                                            </p:txEl>
                                          </p:spTgt>
                                        </p:tgtEl>
                                        <p:attrNameLst>
                                          <p:attrName>style.visibility</p:attrName>
                                        </p:attrNameLst>
                                      </p:cBhvr>
                                      <p:to>
                                        <p:strVal val="visible"/>
                                      </p:to>
                                    </p:set>
                                    <p:animEffect filter="fade" transition="in">
                                      <p:cBhvr>
                                        <p:cTn dur="2100"/>
                                        <p:tgtEl>
                                          <p:spTgt spid="306">
                                            <p:txEl>
                                              <p:pRg end="0" st="0"/>
                                            </p:txEl>
                                          </p:spTgt>
                                        </p:tgtEl>
                                      </p:cBhvr>
                                    </p:animEffect>
                                  </p:childTnLst>
                                </p:cTn>
                              </p:par>
                            </p:childTnLst>
                          </p:cTn>
                        </p:par>
                        <p:par>
                          <p:cTn fill="hold">
                            <p:stCondLst>
                              <p:cond delay="3100"/>
                            </p:stCondLst>
                            <p:childTnLst>
                              <p:par>
                                <p:cTn fill="hold" nodeType="afterEffect" presetClass="entr" presetID="10" presetSubtype="0">
                                  <p:stCondLst>
                                    <p:cond delay="0"/>
                                  </p:stCondLst>
                                  <p:childTnLst>
                                    <p:set>
                                      <p:cBhvr>
                                        <p:cTn dur="1" fill="hold">
                                          <p:stCondLst>
                                            <p:cond delay="0"/>
                                          </p:stCondLst>
                                        </p:cTn>
                                        <p:tgtEl>
                                          <p:spTgt spid="306">
                                            <p:txEl>
                                              <p:pRg end="1" st="1"/>
                                            </p:txEl>
                                          </p:spTgt>
                                        </p:tgtEl>
                                        <p:attrNameLst>
                                          <p:attrName>style.visibility</p:attrName>
                                        </p:attrNameLst>
                                      </p:cBhvr>
                                      <p:to>
                                        <p:strVal val="visible"/>
                                      </p:to>
                                    </p:set>
                                    <p:animEffect filter="fade" transition="in">
                                      <p:cBhvr>
                                        <p:cTn dur="2100"/>
                                        <p:tgtEl>
                                          <p:spTgt spid="306">
                                            <p:txEl>
                                              <p:pRg end="1" st="1"/>
                                            </p:txEl>
                                          </p:spTgt>
                                        </p:tgtEl>
                                      </p:cBhvr>
                                    </p:animEffect>
                                  </p:childTnLst>
                                </p:cTn>
                              </p:par>
                            </p:childTnLst>
                          </p:cTn>
                        </p:par>
                        <p:par>
                          <p:cTn fill="hold">
                            <p:stCondLst>
                              <p:cond delay="5200"/>
                            </p:stCondLst>
                            <p:childTnLst>
                              <p:par>
                                <p:cTn fill="hold" nodeType="afterEffect" presetClass="entr" presetID="10" presetSubtype="0">
                                  <p:stCondLst>
                                    <p:cond delay="0"/>
                                  </p:stCondLst>
                                  <p:childTnLst>
                                    <p:set>
                                      <p:cBhvr>
                                        <p:cTn dur="1" fill="hold">
                                          <p:stCondLst>
                                            <p:cond delay="0"/>
                                          </p:stCondLst>
                                        </p:cTn>
                                        <p:tgtEl>
                                          <p:spTgt spid="306">
                                            <p:txEl>
                                              <p:pRg end="2" st="2"/>
                                            </p:txEl>
                                          </p:spTgt>
                                        </p:tgtEl>
                                        <p:attrNameLst>
                                          <p:attrName>style.visibility</p:attrName>
                                        </p:attrNameLst>
                                      </p:cBhvr>
                                      <p:to>
                                        <p:strVal val="visible"/>
                                      </p:to>
                                    </p:set>
                                    <p:animEffect filter="fade" transition="in">
                                      <p:cBhvr>
                                        <p:cTn dur="2100"/>
                                        <p:tgtEl>
                                          <p:spTgt spid="306">
                                            <p:txEl>
                                              <p:pRg end="2" st="2"/>
                                            </p:txEl>
                                          </p:spTgt>
                                        </p:tgtEl>
                                      </p:cBhvr>
                                    </p:animEffect>
                                  </p:childTnLst>
                                </p:cTn>
                              </p:par>
                            </p:childTnLst>
                          </p:cTn>
                        </p:par>
                        <p:par>
                          <p:cTn fill="hold">
                            <p:stCondLst>
                              <p:cond delay="7300"/>
                            </p:stCondLst>
                            <p:childTnLst>
                              <p:par>
                                <p:cTn fill="hold" nodeType="afterEffect" presetClass="entr" presetID="10" presetSubtype="0">
                                  <p:stCondLst>
                                    <p:cond delay="0"/>
                                  </p:stCondLst>
                                  <p:childTnLst>
                                    <p:set>
                                      <p:cBhvr>
                                        <p:cTn dur="1" fill="hold">
                                          <p:stCondLst>
                                            <p:cond delay="0"/>
                                          </p:stCondLst>
                                        </p:cTn>
                                        <p:tgtEl>
                                          <p:spTgt spid="306">
                                            <p:txEl>
                                              <p:pRg end="3" st="3"/>
                                            </p:txEl>
                                          </p:spTgt>
                                        </p:tgtEl>
                                        <p:attrNameLst>
                                          <p:attrName>style.visibility</p:attrName>
                                        </p:attrNameLst>
                                      </p:cBhvr>
                                      <p:to>
                                        <p:strVal val="visible"/>
                                      </p:to>
                                    </p:set>
                                    <p:animEffect filter="fade" transition="in">
                                      <p:cBhvr>
                                        <p:cTn dur="2100"/>
                                        <p:tgtEl>
                                          <p:spTgt spid="30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Sponsors and partners</a:t>
            </a:r>
            <a:endParaRPr/>
          </a:p>
          <a:p>
            <a:pPr indent="0" lvl="0" marL="0" rtl="0" algn="l">
              <a:spcBef>
                <a:spcPts val="0"/>
              </a:spcBef>
              <a:spcAft>
                <a:spcPts val="0"/>
              </a:spcAft>
              <a:buNone/>
            </a:pPr>
            <a:r>
              <a:t/>
            </a:r>
            <a:endParaRPr/>
          </a:p>
        </p:txBody>
      </p:sp>
      <p:pic>
        <p:nvPicPr>
          <p:cNvPr id="313" name="Google Shape;313;p38"/>
          <p:cNvPicPr preferRelativeResize="0"/>
          <p:nvPr/>
        </p:nvPicPr>
        <p:blipFill rotWithShape="1">
          <a:blip r:embed="rId3">
            <a:alphaModFix/>
          </a:blip>
          <a:srcRect b="18579" l="18937" r="18912" t="18072"/>
          <a:stretch/>
        </p:blipFill>
        <p:spPr>
          <a:xfrm>
            <a:off x="8113075" y="0"/>
            <a:ext cx="1030925" cy="1050825"/>
          </a:xfrm>
          <a:prstGeom prst="rect">
            <a:avLst/>
          </a:prstGeom>
          <a:noFill/>
          <a:ln>
            <a:noFill/>
          </a:ln>
        </p:spPr>
      </p:pic>
      <p:sp>
        <p:nvSpPr>
          <p:cNvPr id="314" name="Google Shape;314;p38"/>
          <p:cNvSpPr txBox="1"/>
          <p:nvPr/>
        </p:nvSpPr>
        <p:spPr>
          <a:xfrm>
            <a:off x="464150" y="2041625"/>
            <a:ext cx="41040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Now:</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Food Recovery Network (FRN)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Grinnell Farmers Market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Local Foods Connection (LFC)</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Student Government Association (SGA)</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315" name="Google Shape;315;p38"/>
          <p:cNvPicPr preferRelativeResize="0"/>
          <p:nvPr/>
        </p:nvPicPr>
        <p:blipFill>
          <a:blip r:embed="rId4">
            <a:alphaModFix/>
          </a:blip>
          <a:stretch>
            <a:fillRect/>
          </a:stretch>
        </p:blipFill>
        <p:spPr>
          <a:xfrm>
            <a:off x="3643748" y="2296273"/>
            <a:ext cx="738700" cy="536958"/>
          </a:xfrm>
          <a:prstGeom prst="rect">
            <a:avLst/>
          </a:prstGeom>
          <a:noFill/>
          <a:ln>
            <a:noFill/>
          </a:ln>
        </p:spPr>
      </p:pic>
      <p:pic>
        <p:nvPicPr>
          <p:cNvPr id="316" name="Google Shape;316;p38"/>
          <p:cNvPicPr preferRelativeResize="0"/>
          <p:nvPr/>
        </p:nvPicPr>
        <p:blipFill>
          <a:blip r:embed="rId5">
            <a:alphaModFix/>
          </a:blip>
          <a:stretch>
            <a:fillRect/>
          </a:stretch>
        </p:blipFill>
        <p:spPr>
          <a:xfrm>
            <a:off x="3560475" y="3720600"/>
            <a:ext cx="1011526" cy="442250"/>
          </a:xfrm>
          <a:prstGeom prst="rect">
            <a:avLst/>
          </a:prstGeom>
          <a:noFill/>
          <a:ln>
            <a:noFill/>
          </a:ln>
        </p:spPr>
      </p:pic>
      <p:pic>
        <p:nvPicPr>
          <p:cNvPr id="317" name="Google Shape;317;p38"/>
          <p:cNvPicPr preferRelativeResize="0"/>
          <p:nvPr/>
        </p:nvPicPr>
        <p:blipFill>
          <a:blip r:embed="rId6">
            <a:alphaModFix/>
          </a:blip>
          <a:stretch>
            <a:fillRect/>
          </a:stretch>
        </p:blipFill>
        <p:spPr>
          <a:xfrm>
            <a:off x="3805875" y="4290137"/>
            <a:ext cx="687275" cy="687275"/>
          </a:xfrm>
          <a:prstGeom prst="rect">
            <a:avLst/>
          </a:prstGeom>
          <a:noFill/>
          <a:ln>
            <a:noFill/>
          </a:ln>
        </p:spPr>
      </p:pic>
      <p:sp>
        <p:nvSpPr>
          <p:cNvPr id="318" name="Google Shape;318;p38"/>
          <p:cNvSpPr txBox="1"/>
          <p:nvPr>
            <p:ph idx="1" type="body"/>
          </p:nvPr>
        </p:nvSpPr>
        <p:spPr>
          <a:xfrm>
            <a:off x="5169950" y="1998800"/>
            <a:ext cx="3417600" cy="2721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440"/>
              <a:buNone/>
            </a:pPr>
            <a:r>
              <a:rPr b="1" lang="en" sz="1420">
                <a:solidFill>
                  <a:srgbClr val="1B1B1B"/>
                </a:solidFill>
              </a:rPr>
              <a:t>Future</a:t>
            </a:r>
            <a:r>
              <a:rPr b="1" lang="en" sz="1420"/>
              <a:t>:</a:t>
            </a:r>
            <a:endParaRPr b="1" sz="1420"/>
          </a:p>
          <a:p>
            <a:pPr indent="0" lvl="0" marL="0" rtl="0" algn="l">
              <a:lnSpc>
                <a:spcPct val="95000"/>
              </a:lnSpc>
              <a:spcBef>
                <a:spcPts val="1200"/>
              </a:spcBef>
              <a:spcAft>
                <a:spcPts val="0"/>
              </a:spcAft>
              <a:buSzPts val="440"/>
              <a:buNone/>
            </a:pPr>
            <a:r>
              <a:rPr lang="en" sz="1358">
                <a:solidFill>
                  <a:srgbClr val="1B1B1B"/>
                </a:solidFill>
              </a:rPr>
              <a:t>Unilever</a:t>
            </a:r>
            <a:endParaRPr sz="1358">
              <a:solidFill>
                <a:srgbClr val="1B1B1B"/>
              </a:solidFill>
            </a:endParaRPr>
          </a:p>
          <a:p>
            <a:pPr indent="0" lvl="0" marL="0" rtl="0" algn="l">
              <a:lnSpc>
                <a:spcPct val="95000"/>
              </a:lnSpc>
              <a:spcBef>
                <a:spcPts val="1200"/>
              </a:spcBef>
              <a:spcAft>
                <a:spcPts val="0"/>
              </a:spcAft>
              <a:buSzPts val="440"/>
              <a:buNone/>
            </a:pPr>
            <a:r>
              <a:t/>
            </a:r>
            <a:endParaRPr sz="1358">
              <a:solidFill>
                <a:srgbClr val="1B1B1B"/>
              </a:solidFill>
            </a:endParaRPr>
          </a:p>
          <a:p>
            <a:pPr indent="0" lvl="0" marL="0" rtl="0" algn="l">
              <a:lnSpc>
                <a:spcPct val="95000"/>
              </a:lnSpc>
              <a:spcBef>
                <a:spcPts val="1200"/>
              </a:spcBef>
              <a:spcAft>
                <a:spcPts val="0"/>
              </a:spcAft>
              <a:buSzPts val="440"/>
              <a:buNone/>
            </a:pPr>
            <a:r>
              <a:rPr lang="en" sz="1320">
                <a:solidFill>
                  <a:srgbClr val="1B1B1B"/>
                </a:solidFill>
              </a:rPr>
              <a:t>Procter &amp; Gamble </a:t>
            </a:r>
            <a:endParaRPr sz="1320">
              <a:solidFill>
                <a:srgbClr val="1B1B1B"/>
              </a:solidFill>
            </a:endParaRPr>
          </a:p>
          <a:p>
            <a:pPr indent="0" lvl="0" marL="0" rtl="0" algn="l">
              <a:lnSpc>
                <a:spcPct val="95000"/>
              </a:lnSpc>
              <a:spcBef>
                <a:spcPts val="1200"/>
              </a:spcBef>
              <a:spcAft>
                <a:spcPts val="0"/>
              </a:spcAft>
              <a:buSzPts val="440"/>
              <a:buNone/>
            </a:pPr>
            <a:r>
              <a:t/>
            </a:r>
            <a:endParaRPr sz="1254">
              <a:solidFill>
                <a:srgbClr val="1B1B1B"/>
              </a:solidFill>
            </a:endParaRPr>
          </a:p>
          <a:p>
            <a:pPr indent="0" lvl="0" marL="0" rtl="0" algn="l">
              <a:lnSpc>
                <a:spcPct val="95000"/>
              </a:lnSpc>
              <a:spcBef>
                <a:spcPts val="1200"/>
              </a:spcBef>
              <a:spcAft>
                <a:spcPts val="0"/>
              </a:spcAft>
              <a:buSzPts val="440"/>
              <a:buNone/>
            </a:pPr>
            <a:r>
              <a:rPr lang="en" sz="1254">
                <a:solidFill>
                  <a:srgbClr val="1B1B1B"/>
                </a:solidFill>
              </a:rPr>
              <a:t>ReFED</a:t>
            </a:r>
            <a:endParaRPr sz="820">
              <a:solidFill>
                <a:srgbClr val="1B1B1B"/>
              </a:solidFill>
            </a:endParaRPr>
          </a:p>
          <a:p>
            <a:pPr indent="0" lvl="0" marL="0" rtl="0" algn="l">
              <a:lnSpc>
                <a:spcPct val="95000"/>
              </a:lnSpc>
              <a:spcBef>
                <a:spcPts val="1200"/>
              </a:spcBef>
              <a:spcAft>
                <a:spcPts val="0"/>
              </a:spcAft>
              <a:buSzPts val="440"/>
              <a:buNone/>
            </a:pPr>
            <a:r>
              <a:t/>
            </a:r>
            <a:endParaRPr sz="820">
              <a:solidFill>
                <a:srgbClr val="1B1B1B"/>
              </a:solidFill>
            </a:endParaRPr>
          </a:p>
          <a:p>
            <a:pPr indent="0" lvl="0" marL="0" rtl="0" algn="l">
              <a:lnSpc>
                <a:spcPct val="95000"/>
              </a:lnSpc>
              <a:spcBef>
                <a:spcPts val="1200"/>
              </a:spcBef>
              <a:spcAft>
                <a:spcPts val="0"/>
              </a:spcAft>
              <a:buSzPts val="440"/>
              <a:buNone/>
            </a:pPr>
            <a:r>
              <a:rPr lang="en" sz="1339">
                <a:solidFill>
                  <a:srgbClr val="1B1B1B"/>
                </a:solidFill>
              </a:rPr>
              <a:t>Forgotten Harvest</a:t>
            </a:r>
            <a:endParaRPr sz="1339">
              <a:solidFill>
                <a:srgbClr val="1B1B1B"/>
              </a:solidFill>
            </a:endParaRPr>
          </a:p>
          <a:p>
            <a:pPr indent="0" lvl="0" marL="0" rtl="0" algn="l">
              <a:lnSpc>
                <a:spcPct val="95000"/>
              </a:lnSpc>
              <a:spcBef>
                <a:spcPts val="1200"/>
              </a:spcBef>
              <a:spcAft>
                <a:spcPts val="0"/>
              </a:spcAft>
              <a:buSzPts val="440"/>
              <a:buNone/>
            </a:pPr>
            <a:r>
              <a:t/>
            </a:r>
            <a:endParaRPr sz="820">
              <a:solidFill>
                <a:srgbClr val="000000"/>
              </a:solidFill>
            </a:endParaRPr>
          </a:p>
          <a:p>
            <a:pPr indent="0" lvl="0" marL="0" rtl="0" algn="l">
              <a:lnSpc>
                <a:spcPct val="95000"/>
              </a:lnSpc>
              <a:spcBef>
                <a:spcPts val="1200"/>
              </a:spcBef>
              <a:spcAft>
                <a:spcPts val="1200"/>
              </a:spcAft>
              <a:buSzPts val="440"/>
              <a:buNone/>
            </a:pPr>
            <a:r>
              <a:t/>
            </a:r>
            <a:endParaRPr sz="820"/>
          </a:p>
        </p:txBody>
      </p:sp>
      <p:pic>
        <p:nvPicPr>
          <p:cNvPr id="319" name="Google Shape;319;p38"/>
          <p:cNvPicPr preferRelativeResize="0"/>
          <p:nvPr/>
        </p:nvPicPr>
        <p:blipFill>
          <a:blip r:embed="rId7">
            <a:alphaModFix/>
          </a:blip>
          <a:stretch>
            <a:fillRect/>
          </a:stretch>
        </p:blipFill>
        <p:spPr>
          <a:xfrm>
            <a:off x="6906975" y="2104975"/>
            <a:ext cx="1030926" cy="773383"/>
          </a:xfrm>
          <a:prstGeom prst="rect">
            <a:avLst/>
          </a:prstGeom>
          <a:noFill/>
          <a:ln>
            <a:noFill/>
          </a:ln>
        </p:spPr>
      </p:pic>
      <p:pic>
        <p:nvPicPr>
          <p:cNvPr id="320" name="Google Shape;320;p38"/>
          <p:cNvPicPr preferRelativeResize="0"/>
          <p:nvPr/>
        </p:nvPicPr>
        <p:blipFill>
          <a:blip r:embed="rId8">
            <a:alphaModFix/>
          </a:blip>
          <a:stretch>
            <a:fillRect/>
          </a:stretch>
        </p:blipFill>
        <p:spPr>
          <a:xfrm>
            <a:off x="6906971" y="3530775"/>
            <a:ext cx="1030925" cy="687284"/>
          </a:xfrm>
          <a:prstGeom prst="rect">
            <a:avLst/>
          </a:prstGeom>
          <a:noFill/>
          <a:ln>
            <a:noFill/>
          </a:ln>
        </p:spPr>
      </p:pic>
      <p:pic>
        <p:nvPicPr>
          <p:cNvPr id="321" name="Google Shape;321;p38"/>
          <p:cNvPicPr preferRelativeResize="0"/>
          <p:nvPr/>
        </p:nvPicPr>
        <p:blipFill>
          <a:blip r:embed="rId9">
            <a:alphaModFix/>
          </a:blip>
          <a:stretch>
            <a:fillRect/>
          </a:stretch>
        </p:blipFill>
        <p:spPr>
          <a:xfrm>
            <a:off x="6744375" y="4278150"/>
            <a:ext cx="1977625" cy="442250"/>
          </a:xfrm>
          <a:prstGeom prst="rect">
            <a:avLst/>
          </a:prstGeom>
          <a:noFill/>
          <a:ln>
            <a:noFill/>
          </a:ln>
        </p:spPr>
      </p:pic>
      <p:pic>
        <p:nvPicPr>
          <p:cNvPr id="322" name="Google Shape;322;p38"/>
          <p:cNvPicPr preferRelativeResize="0"/>
          <p:nvPr/>
        </p:nvPicPr>
        <p:blipFill>
          <a:blip r:embed="rId10">
            <a:alphaModFix/>
          </a:blip>
          <a:stretch>
            <a:fillRect/>
          </a:stretch>
        </p:blipFill>
        <p:spPr>
          <a:xfrm>
            <a:off x="6999038" y="2935500"/>
            <a:ext cx="846811" cy="535200"/>
          </a:xfrm>
          <a:prstGeom prst="rect">
            <a:avLst/>
          </a:prstGeom>
          <a:noFill/>
          <a:ln>
            <a:noFill/>
          </a:ln>
        </p:spPr>
      </p:pic>
      <p:pic>
        <p:nvPicPr>
          <p:cNvPr id="323" name="Google Shape;323;p38"/>
          <p:cNvPicPr preferRelativeResize="0"/>
          <p:nvPr/>
        </p:nvPicPr>
        <p:blipFill>
          <a:blip r:embed="rId11">
            <a:alphaModFix/>
          </a:blip>
          <a:stretch>
            <a:fillRect/>
          </a:stretch>
        </p:blipFill>
        <p:spPr>
          <a:xfrm>
            <a:off x="3731853" y="2960498"/>
            <a:ext cx="562500" cy="632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9"/>
          <p:cNvSpPr txBox="1"/>
          <p:nvPr>
            <p:ph type="title"/>
          </p:nvPr>
        </p:nvSpPr>
        <p:spPr>
          <a:xfrm>
            <a:off x="0" y="515625"/>
            <a:ext cx="8368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1396"/>
              <a:t>Thoughts from campus partners : Grinnell </a:t>
            </a:r>
            <a:r>
              <a:rPr lang="en" sz="1396">
                <a:solidFill>
                  <a:srgbClr val="38761D"/>
                </a:solidFill>
              </a:rPr>
              <a:t>DHall Student Leader</a:t>
            </a:r>
            <a:r>
              <a:rPr lang="en" sz="1396"/>
              <a:t>, </a:t>
            </a:r>
            <a:r>
              <a:rPr lang="en" sz="1396">
                <a:solidFill>
                  <a:srgbClr val="38761D"/>
                </a:solidFill>
              </a:rPr>
              <a:t>Food Recovery Network</a:t>
            </a:r>
            <a:r>
              <a:rPr lang="en" sz="1396"/>
              <a:t>, and </a:t>
            </a:r>
            <a:r>
              <a:rPr lang="en" sz="1396">
                <a:solidFill>
                  <a:srgbClr val="38761D"/>
                </a:solidFill>
              </a:rPr>
              <a:t>Local Foods Connection</a:t>
            </a:r>
            <a:endParaRPr sz="1396">
              <a:solidFill>
                <a:srgbClr val="38761D"/>
              </a:solidFill>
            </a:endParaRPr>
          </a:p>
        </p:txBody>
      </p:sp>
      <p:pic>
        <p:nvPicPr>
          <p:cNvPr id="329" name="Google Shape;329;p39"/>
          <p:cNvPicPr preferRelativeResize="0"/>
          <p:nvPr/>
        </p:nvPicPr>
        <p:blipFill rotWithShape="1">
          <a:blip r:embed="rId3">
            <a:alphaModFix/>
          </a:blip>
          <a:srcRect b="18579" l="18937" r="18912" t="18072"/>
          <a:stretch/>
        </p:blipFill>
        <p:spPr>
          <a:xfrm>
            <a:off x="8113075" y="0"/>
            <a:ext cx="1030925" cy="1050825"/>
          </a:xfrm>
          <a:prstGeom prst="rect">
            <a:avLst/>
          </a:prstGeom>
          <a:noFill/>
          <a:ln>
            <a:noFill/>
          </a:ln>
        </p:spPr>
      </p:pic>
      <p:pic>
        <p:nvPicPr>
          <p:cNvPr id="330" name="Google Shape;330;p39"/>
          <p:cNvPicPr preferRelativeResize="0"/>
          <p:nvPr/>
        </p:nvPicPr>
        <p:blipFill>
          <a:blip r:embed="rId4">
            <a:alphaModFix/>
          </a:blip>
          <a:stretch>
            <a:fillRect/>
          </a:stretch>
        </p:blipFill>
        <p:spPr>
          <a:xfrm>
            <a:off x="72075" y="1230538"/>
            <a:ext cx="2351050" cy="1450066"/>
          </a:xfrm>
          <a:prstGeom prst="rect">
            <a:avLst/>
          </a:prstGeom>
          <a:noFill/>
          <a:ln>
            <a:noFill/>
          </a:ln>
        </p:spPr>
      </p:pic>
      <p:sp>
        <p:nvSpPr>
          <p:cNvPr id="331" name="Google Shape;331;p39"/>
          <p:cNvSpPr txBox="1"/>
          <p:nvPr>
            <p:ph type="title"/>
          </p:nvPr>
        </p:nvSpPr>
        <p:spPr>
          <a:xfrm>
            <a:off x="2546850" y="1230550"/>
            <a:ext cx="3449400" cy="191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906"/>
              <a:t>“We often throw out soups at the end of the day because we cannot store them.”</a:t>
            </a:r>
            <a:endParaRPr sz="1906"/>
          </a:p>
          <a:p>
            <a:pPr indent="0" lvl="0" marL="0" rtl="0" algn="l">
              <a:spcBef>
                <a:spcPts val="0"/>
              </a:spcBef>
              <a:spcAft>
                <a:spcPts val="0"/>
              </a:spcAft>
              <a:buSzPts val="990"/>
              <a:buNone/>
            </a:pPr>
            <a:r>
              <a:t/>
            </a:r>
            <a:endParaRPr sz="1940"/>
          </a:p>
        </p:txBody>
      </p:sp>
      <p:pic>
        <p:nvPicPr>
          <p:cNvPr id="332" name="Google Shape;332;p39"/>
          <p:cNvPicPr preferRelativeResize="0"/>
          <p:nvPr/>
        </p:nvPicPr>
        <p:blipFill>
          <a:blip r:embed="rId5">
            <a:alphaModFix/>
          </a:blip>
          <a:stretch>
            <a:fillRect/>
          </a:stretch>
        </p:blipFill>
        <p:spPr>
          <a:xfrm>
            <a:off x="6511475" y="997527"/>
            <a:ext cx="2351051" cy="1613200"/>
          </a:xfrm>
          <a:prstGeom prst="rect">
            <a:avLst/>
          </a:prstGeom>
          <a:noFill/>
          <a:ln>
            <a:noFill/>
          </a:ln>
        </p:spPr>
      </p:pic>
      <p:pic>
        <p:nvPicPr>
          <p:cNvPr id="333" name="Google Shape;333;p39"/>
          <p:cNvPicPr preferRelativeResize="0"/>
          <p:nvPr/>
        </p:nvPicPr>
        <p:blipFill>
          <a:blip r:embed="rId6">
            <a:alphaModFix/>
          </a:blip>
          <a:stretch>
            <a:fillRect/>
          </a:stretch>
        </p:blipFill>
        <p:spPr>
          <a:xfrm>
            <a:off x="72075" y="3042350"/>
            <a:ext cx="2351051" cy="1506600"/>
          </a:xfrm>
          <a:prstGeom prst="rect">
            <a:avLst/>
          </a:prstGeom>
          <a:noFill/>
          <a:ln>
            <a:noFill/>
          </a:ln>
        </p:spPr>
      </p:pic>
      <p:sp>
        <p:nvSpPr>
          <p:cNvPr id="334" name="Google Shape;334;p39"/>
          <p:cNvSpPr txBox="1"/>
          <p:nvPr>
            <p:ph type="title"/>
          </p:nvPr>
        </p:nvSpPr>
        <p:spPr>
          <a:xfrm>
            <a:off x="2546850" y="2978200"/>
            <a:ext cx="3653700" cy="145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00"/>
              <a:t>“Even though it is not always visible, a lot of people in Grinnell are food insecure.”</a:t>
            </a:r>
            <a:endParaRPr sz="1900"/>
          </a:p>
        </p:txBody>
      </p:sp>
      <p:sp>
        <p:nvSpPr>
          <p:cNvPr id="335" name="Google Shape;335;p39"/>
          <p:cNvSpPr txBox="1"/>
          <p:nvPr>
            <p:ph type="title"/>
          </p:nvPr>
        </p:nvSpPr>
        <p:spPr>
          <a:xfrm>
            <a:off x="6530800" y="2672829"/>
            <a:ext cx="2312400" cy="292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40"/>
              <a:t>“...I think an app that tracks student food use ahead of time would be great in reducing food wastage.”</a:t>
            </a:r>
            <a:endParaRPr sz="194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0"/>
          <p:cNvSpPr txBox="1"/>
          <p:nvPr>
            <p:ph idx="1" type="body"/>
          </p:nvPr>
        </p:nvSpPr>
        <p:spPr>
          <a:xfrm>
            <a:off x="450050" y="1393025"/>
            <a:ext cx="2293500" cy="2796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300">
                <a:latin typeface="Raleway"/>
                <a:ea typeface="Raleway"/>
                <a:cs typeface="Raleway"/>
                <a:sym typeface="Raleway"/>
              </a:rPr>
              <a:t>Year 1</a:t>
            </a:r>
            <a:endParaRPr b="1" sz="2300">
              <a:latin typeface="Raleway"/>
              <a:ea typeface="Raleway"/>
              <a:cs typeface="Raleway"/>
              <a:sym typeface="Raleway"/>
            </a:endParaRPr>
          </a:p>
          <a:p>
            <a:pPr indent="0" lvl="0" marL="0" rtl="0" algn="l">
              <a:spcBef>
                <a:spcPts val="1200"/>
              </a:spcBef>
              <a:spcAft>
                <a:spcPts val="0"/>
              </a:spcAft>
              <a:buNone/>
            </a:pPr>
            <a:r>
              <a:rPr lang="en">
                <a:latin typeface="Raleway"/>
                <a:ea typeface="Raleway"/>
                <a:cs typeface="Raleway"/>
                <a:sym typeface="Raleway"/>
              </a:rPr>
              <a:t>Create app</a:t>
            </a:r>
            <a:endParaRPr>
              <a:latin typeface="Raleway"/>
              <a:ea typeface="Raleway"/>
              <a:cs typeface="Raleway"/>
              <a:sym typeface="Raleway"/>
            </a:endParaRPr>
          </a:p>
          <a:p>
            <a:pPr indent="0" lvl="0" marL="0" rtl="0" algn="l">
              <a:spcBef>
                <a:spcPts val="1200"/>
              </a:spcBef>
              <a:spcAft>
                <a:spcPts val="0"/>
              </a:spcAft>
              <a:buNone/>
            </a:pPr>
            <a:r>
              <a:rPr lang="en">
                <a:latin typeface="Raleway"/>
                <a:ea typeface="Raleway"/>
                <a:cs typeface="Raleway"/>
                <a:sym typeface="Raleway"/>
              </a:rPr>
              <a:t>Pilot and roll out in </a:t>
            </a:r>
            <a:r>
              <a:rPr b="1" lang="en">
                <a:latin typeface="Raleway"/>
                <a:ea typeface="Raleway"/>
                <a:cs typeface="Raleway"/>
                <a:sym typeface="Raleway"/>
              </a:rPr>
              <a:t>Grinnell</a:t>
            </a:r>
            <a:r>
              <a:rPr lang="en">
                <a:latin typeface="Raleway"/>
                <a:ea typeface="Raleway"/>
                <a:cs typeface="Raleway"/>
                <a:sym typeface="Raleway"/>
              </a:rPr>
              <a:t> College</a:t>
            </a:r>
            <a:endParaRPr>
              <a:latin typeface="Raleway"/>
              <a:ea typeface="Raleway"/>
              <a:cs typeface="Raleway"/>
              <a:sym typeface="Raleway"/>
            </a:endParaRPr>
          </a:p>
          <a:p>
            <a:pPr indent="0" lvl="0" marL="0" rtl="0" algn="l">
              <a:spcBef>
                <a:spcPts val="1200"/>
              </a:spcBef>
              <a:spcAft>
                <a:spcPts val="0"/>
              </a:spcAft>
              <a:buNone/>
            </a:pPr>
            <a:r>
              <a:t/>
            </a:r>
            <a:endParaRPr>
              <a:latin typeface="Raleway"/>
              <a:ea typeface="Raleway"/>
              <a:cs typeface="Raleway"/>
              <a:sym typeface="Raleway"/>
            </a:endParaRPr>
          </a:p>
          <a:p>
            <a:pPr indent="0" lvl="0" marL="457200" rtl="0" algn="l">
              <a:spcBef>
                <a:spcPts val="1200"/>
              </a:spcBef>
              <a:spcAft>
                <a:spcPts val="0"/>
              </a:spcAft>
              <a:buNone/>
            </a:pPr>
            <a:r>
              <a:t/>
            </a:r>
            <a:endParaRPr>
              <a:latin typeface="Raleway"/>
              <a:ea typeface="Raleway"/>
              <a:cs typeface="Raleway"/>
              <a:sym typeface="Raleway"/>
            </a:endParaRPr>
          </a:p>
          <a:p>
            <a:pPr indent="0" lvl="0" marL="0" rtl="0" algn="l">
              <a:spcBef>
                <a:spcPts val="1200"/>
              </a:spcBef>
              <a:spcAft>
                <a:spcPts val="1200"/>
              </a:spcAft>
              <a:buNone/>
            </a:pPr>
            <a:r>
              <a:t/>
            </a:r>
            <a:endParaRPr/>
          </a:p>
        </p:txBody>
      </p:sp>
      <p:sp>
        <p:nvSpPr>
          <p:cNvPr id="341" name="Google Shape;341;p40"/>
          <p:cNvSpPr txBox="1"/>
          <p:nvPr>
            <p:ph idx="1" type="body"/>
          </p:nvPr>
        </p:nvSpPr>
        <p:spPr>
          <a:xfrm>
            <a:off x="3200900" y="1393025"/>
            <a:ext cx="2293500" cy="27969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2300">
                <a:latin typeface="Raleway"/>
                <a:ea typeface="Raleway"/>
                <a:cs typeface="Raleway"/>
                <a:sym typeface="Raleway"/>
              </a:rPr>
              <a:t>Year 3</a:t>
            </a:r>
            <a:endParaRPr b="1" sz="2300">
              <a:latin typeface="Raleway"/>
              <a:ea typeface="Raleway"/>
              <a:cs typeface="Raleway"/>
              <a:sym typeface="Raleway"/>
            </a:endParaRPr>
          </a:p>
          <a:p>
            <a:pPr indent="0" lvl="0" marL="0" rtl="0" algn="l">
              <a:spcBef>
                <a:spcPts val="1200"/>
              </a:spcBef>
              <a:spcAft>
                <a:spcPts val="0"/>
              </a:spcAft>
              <a:buNone/>
            </a:pPr>
            <a:r>
              <a:rPr lang="en">
                <a:latin typeface="Raleway"/>
                <a:ea typeface="Raleway"/>
                <a:cs typeface="Raleway"/>
                <a:sym typeface="Raleway"/>
              </a:rPr>
              <a:t>Enhance app features</a:t>
            </a:r>
            <a:endParaRPr>
              <a:latin typeface="Raleway"/>
              <a:ea typeface="Raleway"/>
              <a:cs typeface="Raleway"/>
              <a:sym typeface="Raleway"/>
            </a:endParaRPr>
          </a:p>
          <a:p>
            <a:pPr indent="0" lvl="0" marL="0" rtl="0" algn="l">
              <a:spcBef>
                <a:spcPts val="1200"/>
              </a:spcBef>
              <a:spcAft>
                <a:spcPts val="0"/>
              </a:spcAft>
              <a:buNone/>
            </a:pPr>
            <a:r>
              <a:rPr lang="en">
                <a:latin typeface="Raleway"/>
                <a:ea typeface="Raleway"/>
                <a:cs typeface="Raleway"/>
                <a:sym typeface="Raleway"/>
              </a:rPr>
              <a:t>Start a  501(c)(3)</a:t>
            </a:r>
            <a:endParaRPr>
              <a:latin typeface="Raleway"/>
              <a:ea typeface="Raleway"/>
              <a:cs typeface="Raleway"/>
              <a:sym typeface="Raleway"/>
            </a:endParaRPr>
          </a:p>
          <a:p>
            <a:pPr indent="0" lvl="0" marL="0" rtl="0" algn="l">
              <a:spcBef>
                <a:spcPts val="1200"/>
              </a:spcBef>
              <a:spcAft>
                <a:spcPts val="0"/>
              </a:spcAft>
              <a:buNone/>
            </a:pPr>
            <a:r>
              <a:rPr lang="en">
                <a:latin typeface="Raleway"/>
                <a:ea typeface="Raleway"/>
                <a:cs typeface="Raleway"/>
                <a:sym typeface="Raleway"/>
              </a:rPr>
              <a:t>Reach out to companies and investors to support our foundation</a:t>
            </a:r>
            <a:endParaRPr>
              <a:latin typeface="Raleway"/>
              <a:ea typeface="Raleway"/>
              <a:cs typeface="Raleway"/>
              <a:sym typeface="Raleway"/>
            </a:endParaRPr>
          </a:p>
          <a:p>
            <a:pPr indent="0" lvl="0" marL="0" rtl="0" algn="l">
              <a:spcBef>
                <a:spcPts val="1200"/>
              </a:spcBef>
              <a:spcAft>
                <a:spcPts val="0"/>
              </a:spcAft>
              <a:buNone/>
            </a:pPr>
            <a:r>
              <a:rPr lang="en">
                <a:latin typeface="Raleway"/>
                <a:ea typeface="Raleway"/>
                <a:cs typeface="Raleway"/>
                <a:sym typeface="Raleway"/>
              </a:rPr>
              <a:t>Implement in other </a:t>
            </a:r>
            <a:r>
              <a:rPr b="1" lang="en">
                <a:latin typeface="Raleway"/>
                <a:ea typeface="Raleway"/>
                <a:cs typeface="Raleway"/>
                <a:sym typeface="Raleway"/>
              </a:rPr>
              <a:t>regional</a:t>
            </a:r>
            <a:r>
              <a:rPr lang="en">
                <a:latin typeface="Raleway"/>
                <a:ea typeface="Raleway"/>
                <a:cs typeface="Raleway"/>
                <a:sym typeface="Raleway"/>
              </a:rPr>
              <a:t> colleges</a:t>
            </a:r>
            <a:endParaRPr>
              <a:latin typeface="Raleway"/>
              <a:ea typeface="Raleway"/>
              <a:cs typeface="Raleway"/>
              <a:sym typeface="Raleway"/>
            </a:endParaRPr>
          </a:p>
          <a:p>
            <a:pPr indent="0" lvl="0" marL="457200" rtl="0" algn="l">
              <a:spcBef>
                <a:spcPts val="1200"/>
              </a:spcBef>
              <a:spcAft>
                <a:spcPts val="1200"/>
              </a:spcAft>
              <a:buNone/>
            </a:pPr>
            <a:r>
              <a:t/>
            </a:r>
            <a:endParaRPr>
              <a:latin typeface="Raleway"/>
              <a:ea typeface="Raleway"/>
              <a:cs typeface="Raleway"/>
              <a:sym typeface="Raleway"/>
            </a:endParaRPr>
          </a:p>
        </p:txBody>
      </p:sp>
      <p:sp>
        <p:nvSpPr>
          <p:cNvPr id="342" name="Google Shape;342;p40"/>
          <p:cNvSpPr txBox="1"/>
          <p:nvPr>
            <p:ph idx="1" type="body"/>
          </p:nvPr>
        </p:nvSpPr>
        <p:spPr>
          <a:xfrm>
            <a:off x="5951850" y="1393050"/>
            <a:ext cx="2293500" cy="2796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300">
                <a:latin typeface="Raleway"/>
                <a:ea typeface="Raleway"/>
                <a:cs typeface="Raleway"/>
                <a:sym typeface="Raleway"/>
              </a:rPr>
              <a:t>Year 5</a:t>
            </a:r>
            <a:endParaRPr b="1" sz="2300">
              <a:latin typeface="Raleway"/>
              <a:ea typeface="Raleway"/>
              <a:cs typeface="Raleway"/>
              <a:sym typeface="Raleway"/>
            </a:endParaRPr>
          </a:p>
          <a:p>
            <a:pPr indent="0" lvl="0" marL="0" rtl="0" algn="l">
              <a:spcBef>
                <a:spcPts val="1200"/>
              </a:spcBef>
              <a:spcAft>
                <a:spcPts val="0"/>
              </a:spcAft>
              <a:buNone/>
            </a:pPr>
            <a:r>
              <a:rPr lang="en">
                <a:latin typeface="Raleway"/>
                <a:ea typeface="Raleway"/>
                <a:cs typeface="Raleway"/>
                <a:sym typeface="Raleway"/>
              </a:rPr>
              <a:t>Implement </a:t>
            </a:r>
            <a:r>
              <a:rPr b="1" lang="en">
                <a:latin typeface="Raleway"/>
                <a:ea typeface="Raleway"/>
                <a:cs typeface="Raleway"/>
                <a:sym typeface="Raleway"/>
              </a:rPr>
              <a:t>nationwide</a:t>
            </a:r>
            <a:endParaRPr>
              <a:latin typeface="Raleway"/>
              <a:ea typeface="Raleway"/>
              <a:cs typeface="Raleway"/>
              <a:sym typeface="Raleway"/>
            </a:endParaRPr>
          </a:p>
          <a:p>
            <a:pPr indent="0" lvl="0" marL="0" rtl="0" algn="l">
              <a:spcBef>
                <a:spcPts val="1200"/>
              </a:spcBef>
              <a:spcAft>
                <a:spcPts val="1200"/>
              </a:spcAft>
              <a:buNone/>
            </a:pPr>
            <a:r>
              <a:rPr lang="en">
                <a:latin typeface="Raleway"/>
                <a:ea typeface="Raleway"/>
                <a:cs typeface="Raleway"/>
                <a:sym typeface="Raleway"/>
              </a:rPr>
              <a:t>Partner with other companies</a:t>
            </a:r>
            <a:endParaRPr>
              <a:latin typeface="Raleway"/>
              <a:ea typeface="Raleway"/>
              <a:cs typeface="Raleway"/>
              <a:sym typeface="Raleway"/>
            </a:endParaRPr>
          </a:p>
        </p:txBody>
      </p:sp>
      <p:pic>
        <p:nvPicPr>
          <p:cNvPr id="343" name="Google Shape;343;p40"/>
          <p:cNvPicPr preferRelativeResize="0"/>
          <p:nvPr/>
        </p:nvPicPr>
        <p:blipFill rotWithShape="1">
          <a:blip r:embed="rId3">
            <a:alphaModFix/>
          </a:blip>
          <a:srcRect b="18579" l="18937" r="18912" t="18072"/>
          <a:stretch/>
        </p:blipFill>
        <p:spPr>
          <a:xfrm>
            <a:off x="8113075" y="0"/>
            <a:ext cx="1030925" cy="1050825"/>
          </a:xfrm>
          <a:prstGeom prst="rect">
            <a:avLst/>
          </a:prstGeom>
          <a:noFill/>
          <a:ln>
            <a:noFill/>
          </a:ln>
        </p:spPr>
      </p:pic>
      <p:sp>
        <p:nvSpPr>
          <p:cNvPr id="344" name="Google Shape;344;p40"/>
          <p:cNvSpPr txBox="1"/>
          <p:nvPr/>
        </p:nvSpPr>
        <p:spPr>
          <a:xfrm>
            <a:off x="525025" y="4387100"/>
            <a:ext cx="233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8761D"/>
                </a:solidFill>
                <a:latin typeface="Lato"/>
                <a:ea typeface="Lato"/>
                <a:cs typeface="Lato"/>
                <a:sym typeface="Lato"/>
              </a:rPr>
              <a:t>Saving 150,000 lbs of food</a:t>
            </a:r>
            <a:endParaRPr b="1">
              <a:solidFill>
                <a:srgbClr val="38761D"/>
              </a:solidFill>
              <a:latin typeface="Lato"/>
              <a:ea typeface="Lato"/>
              <a:cs typeface="Lato"/>
              <a:sym typeface="Lato"/>
            </a:endParaRPr>
          </a:p>
        </p:txBody>
      </p:sp>
      <p:sp>
        <p:nvSpPr>
          <p:cNvPr id="345" name="Google Shape;345;p40"/>
          <p:cNvSpPr txBox="1"/>
          <p:nvPr/>
        </p:nvSpPr>
        <p:spPr>
          <a:xfrm>
            <a:off x="3039625" y="4387100"/>
            <a:ext cx="25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8761D"/>
                </a:solidFill>
                <a:latin typeface="Lato"/>
                <a:ea typeface="Lato"/>
                <a:cs typeface="Lato"/>
                <a:sym typeface="Lato"/>
              </a:rPr>
              <a:t>Saving 1,500,000 lbs of food</a:t>
            </a:r>
            <a:endParaRPr b="1">
              <a:solidFill>
                <a:srgbClr val="38761D"/>
              </a:solidFill>
              <a:latin typeface="Lato"/>
              <a:ea typeface="Lato"/>
              <a:cs typeface="Lato"/>
              <a:sym typeface="Lato"/>
            </a:endParaRPr>
          </a:p>
        </p:txBody>
      </p:sp>
      <p:sp>
        <p:nvSpPr>
          <p:cNvPr id="346" name="Google Shape;346;p40"/>
          <p:cNvSpPr txBox="1"/>
          <p:nvPr/>
        </p:nvSpPr>
        <p:spPr>
          <a:xfrm>
            <a:off x="5859025" y="4387100"/>
            <a:ext cx="25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8761D"/>
                </a:solidFill>
                <a:latin typeface="Lato"/>
                <a:ea typeface="Lato"/>
                <a:cs typeface="Lato"/>
                <a:sym typeface="Lato"/>
              </a:rPr>
              <a:t>Saving 15,000,000 lbs of food</a:t>
            </a:r>
            <a:endParaRPr b="1">
              <a:solidFill>
                <a:srgbClr val="38761D"/>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xEl>
                                              <p:pRg end="0" st="0"/>
                                            </p:txEl>
                                          </p:spTgt>
                                        </p:tgtEl>
                                        <p:attrNameLst>
                                          <p:attrName>style.visibility</p:attrName>
                                        </p:attrNameLst>
                                      </p:cBhvr>
                                      <p:to>
                                        <p:strVal val="visible"/>
                                      </p:to>
                                    </p:set>
                                    <p:animEffect filter="fade" transition="in">
                                      <p:cBhvr>
                                        <p:cTn dur="700"/>
                                        <p:tgtEl>
                                          <p:spTgt spid="3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xEl>
                                              <p:pRg end="1" st="1"/>
                                            </p:txEl>
                                          </p:spTgt>
                                        </p:tgtEl>
                                        <p:attrNameLst>
                                          <p:attrName>style.visibility</p:attrName>
                                        </p:attrNameLst>
                                      </p:cBhvr>
                                      <p:to>
                                        <p:strVal val="visible"/>
                                      </p:to>
                                    </p:set>
                                    <p:animEffect filter="fade" transition="in">
                                      <p:cBhvr>
                                        <p:cTn dur="700"/>
                                        <p:tgtEl>
                                          <p:spTgt spid="3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xEl>
                                              <p:pRg end="2" st="2"/>
                                            </p:txEl>
                                          </p:spTgt>
                                        </p:tgtEl>
                                        <p:attrNameLst>
                                          <p:attrName>style.visibility</p:attrName>
                                        </p:attrNameLst>
                                      </p:cBhvr>
                                      <p:to>
                                        <p:strVal val="visible"/>
                                      </p:to>
                                    </p:set>
                                    <p:animEffect filter="fade" transition="in">
                                      <p:cBhvr>
                                        <p:cTn dur="700"/>
                                        <p:tgtEl>
                                          <p:spTgt spid="3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xEl>
                                              <p:pRg end="3" st="3"/>
                                            </p:txEl>
                                          </p:spTgt>
                                        </p:tgtEl>
                                        <p:attrNameLst>
                                          <p:attrName>style.visibility</p:attrName>
                                        </p:attrNameLst>
                                      </p:cBhvr>
                                      <p:to>
                                        <p:strVal val="visible"/>
                                      </p:to>
                                    </p:set>
                                    <p:animEffect filter="fade" transition="in">
                                      <p:cBhvr>
                                        <p:cTn dur="700"/>
                                        <p:tgtEl>
                                          <p:spTgt spid="3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xEl>
                                              <p:pRg end="4" st="4"/>
                                            </p:txEl>
                                          </p:spTgt>
                                        </p:tgtEl>
                                        <p:attrNameLst>
                                          <p:attrName>style.visibility</p:attrName>
                                        </p:attrNameLst>
                                      </p:cBhvr>
                                      <p:to>
                                        <p:strVal val="visible"/>
                                      </p:to>
                                    </p:set>
                                    <p:animEffect filter="fade" transition="in">
                                      <p:cBhvr>
                                        <p:cTn dur="700"/>
                                        <p:tgtEl>
                                          <p:spTgt spid="34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xEl>
                                              <p:pRg end="5" st="5"/>
                                            </p:txEl>
                                          </p:spTgt>
                                        </p:tgtEl>
                                        <p:attrNameLst>
                                          <p:attrName>style.visibility</p:attrName>
                                        </p:attrNameLst>
                                      </p:cBhvr>
                                      <p:to>
                                        <p:strVal val="visible"/>
                                      </p:to>
                                    </p:set>
                                    <p:animEffect filter="fade" transition="in">
                                      <p:cBhvr>
                                        <p:cTn dur="700"/>
                                        <p:tgtEl>
                                          <p:spTgt spid="34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0" st="0"/>
                                            </p:txEl>
                                          </p:spTgt>
                                        </p:tgtEl>
                                        <p:attrNameLst>
                                          <p:attrName>style.visibility</p:attrName>
                                        </p:attrNameLst>
                                      </p:cBhvr>
                                      <p:to>
                                        <p:strVal val="visible"/>
                                      </p:to>
                                    </p:set>
                                    <p:animEffect filter="fade" transition="in">
                                      <p:cBhvr>
                                        <p:cTn dur="700"/>
                                        <p:tgtEl>
                                          <p:spTgt spid="3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1" st="1"/>
                                            </p:txEl>
                                          </p:spTgt>
                                        </p:tgtEl>
                                        <p:attrNameLst>
                                          <p:attrName>style.visibility</p:attrName>
                                        </p:attrNameLst>
                                      </p:cBhvr>
                                      <p:to>
                                        <p:strVal val="visible"/>
                                      </p:to>
                                    </p:set>
                                    <p:animEffect filter="fade" transition="in">
                                      <p:cBhvr>
                                        <p:cTn dur="700"/>
                                        <p:tgtEl>
                                          <p:spTgt spid="3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2" st="2"/>
                                            </p:txEl>
                                          </p:spTgt>
                                        </p:tgtEl>
                                        <p:attrNameLst>
                                          <p:attrName>style.visibility</p:attrName>
                                        </p:attrNameLst>
                                      </p:cBhvr>
                                      <p:to>
                                        <p:strVal val="visible"/>
                                      </p:to>
                                    </p:set>
                                    <p:animEffect filter="fade" transition="in">
                                      <p:cBhvr>
                                        <p:cTn dur="700"/>
                                        <p:tgtEl>
                                          <p:spTgt spid="3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3" st="3"/>
                                            </p:txEl>
                                          </p:spTgt>
                                        </p:tgtEl>
                                        <p:attrNameLst>
                                          <p:attrName>style.visibility</p:attrName>
                                        </p:attrNameLst>
                                      </p:cBhvr>
                                      <p:to>
                                        <p:strVal val="visible"/>
                                      </p:to>
                                    </p:set>
                                    <p:animEffect filter="fade" transition="in">
                                      <p:cBhvr>
                                        <p:cTn dur="700"/>
                                        <p:tgtEl>
                                          <p:spTgt spid="34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4" st="4"/>
                                            </p:txEl>
                                          </p:spTgt>
                                        </p:tgtEl>
                                        <p:attrNameLst>
                                          <p:attrName>style.visibility</p:attrName>
                                        </p:attrNameLst>
                                      </p:cBhvr>
                                      <p:to>
                                        <p:strVal val="visible"/>
                                      </p:to>
                                    </p:set>
                                    <p:animEffect filter="fade" transition="in">
                                      <p:cBhvr>
                                        <p:cTn dur="700"/>
                                        <p:tgtEl>
                                          <p:spTgt spid="34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xEl>
                                              <p:pRg end="5" st="5"/>
                                            </p:txEl>
                                          </p:spTgt>
                                        </p:tgtEl>
                                        <p:attrNameLst>
                                          <p:attrName>style.visibility</p:attrName>
                                        </p:attrNameLst>
                                      </p:cBhvr>
                                      <p:to>
                                        <p:strVal val="visible"/>
                                      </p:to>
                                    </p:set>
                                    <p:animEffect filter="fade" transition="in">
                                      <p:cBhvr>
                                        <p:cTn dur="700"/>
                                        <p:tgtEl>
                                          <p:spTgt spid="34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0" st="0"/>
                                            </p:txEl>
                                          </p:spTgt>
                                        </p:tgtEl>
                                        <p:attrNameLst>
                                          <p:attrName>style.visibility</p:attrName>
                                        </p:attrNameLst>
                                      </p:cBhvr>
                                      <p:to>
                                        <p:strVal val="visible"/>
                                      </p:to>
                                    </p:set>
                                    <p:animEffect filter="fade" transition="in">
                                      <p:cBhvr>
                                        <p:cTn dur="1000"/>
                                        <p:tgtEl>
                                          <p:spTgt spid="3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1" st="1"/>
                                            </p:txEl>
                                          </p:spTgt>
                                        </p:tgtEl>
                                        <p:attrNameLst>
                                          <p:attrName>style.visibility</p:attrName>
                                        </p:attrNameLst>
                                      </p:cBhvr>
                                      <p:to>
                                        <p:strVal val="visible"/>
                                      </p:to>
                                    </p:set>
                                    <p:animEffect filter="fade" transition="in">
                                      <p:cBhvr>
                                        <p:cTn dur="1000"/>
                                        <p:tgtEl>
                                          <p:spTgt spid="3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2" st="2"/>
                                            </p:txEl>
                                          </p:spTgt>
                                        </p:tgtEl>
                                        <p:attrNameLst>
                                          <p:attrName>style.visibility</p:attrName>
                                        </p:attrNameLst>
                                      </p:cBhvr>
                                      <p:to>
                                        <p:strVal val="visible"/>
                                      </p:to>
                                    </p:set>
                                    <p:animEffect filter="fade" transition="in">
                                      <p:cBhvr>
                                        <p:cTn dur="1000"/>
                                        <p:tgtEl>
                                          <p:spTgt spid="3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1"/>
          <p:cNvSpPr txBox="1"/>
          <p:nvPr>
            <p:ph idx="1" type="body"/>
          </p:nvPr>
        </p:nvSpPr>
        <p:spPr>
          <a:xfrm>
            <a:off x="972600" y="3655625"/>
            <a:ext cx="7607400" cy="6216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935"/>
              <a:buNone/>
            </a:pPr>
            <a:r>
              <a:rPr i="1" lang="en" sz="4910">
                <a:solidFill>
                  <a:schemeClr val="dk2"/>
                </a:solidFill>
                <a:latin typeface="Raleway"/>
                <a:ea typeface="Raleway"/>
                <a:cs typeface="Raleway"/>
                <a:sym typeface="Raleway"/>
              </a:rPr>
              <a:t>Uniting to fight hunger</a:t>
            </a:r>
            <a:endParaRPr i="1" sz="4910">
              <a:solidFill>
                <a:schemeClr val="dk2"/>
              </a:solidFill>
              <a:latin typeface="Raleway"/>
              <a:ea typeface="Raleway"/>
              <a:cs typeface="Raleway"/>
              <a:sym typeface="Raleway"/>
            </a:endParaRPr>
          </a:p>
          <a:p>
            <a:pPr indent="0" lvl="0" marL="0" rtl="0" algn="l">
              <a:lnSpc>
                <a:spcPct val="95000"/>
              </a:lnSpc>
              <a:spcBef>
                <a:spcPts val="0"/>
              </a:spcBef>
              <a:spcAft>
                <a:spcPts val="1200"/>
              </a:spcAft>
              <a:buSzPts val="935"/>
              <a:buNone/>
            </a:pPr>
            <a:r>
              <a:t/>
            </a:r>
            <a:endParaRPr sz="1105"/>
          </a:p>
        </p:txBody>
      </p:sp>
      <p:pic>
        <p:nvPicPr>
          <p:cNvPr id="352" name="Google Shape;352;p41"/>
          <p:cNvPicPr preferRelativeResize="0"/>
          <p:nvPr/>
        </p:nvPicPr>
        <p:blipFill rotWithShape="1">
          <a:blip r:embed="rId3">
            <a:alphaModFix/>
          </a:blip>
          <a:srcRect b="18579" l="18937" r="18912" t="18072"/>
          <a:stretch/>
        </p:blipFill>
        <p:spPr>
          <a:xfrm>
            <a:off x="3459986" y="1458275"/>
            <a:ext cx="1939750" cy="1977200"/>
          </a:xfrm>
          <a:prstGeom prst="rect">
            <a:avLst/>
          </a:prstGeom>
          <a:noFill/>
          <a:ln>
            <a:noFill/>
          </a:ln>
        </p:spPr>
      </p:pic>
      <p:sp>
        <p:nvSpPr>
          <p:cNvPr id="353" name="Google Shape;353;p41"/>
          <p:cNvSpPr txBox="1"/>
          <p:nvPr/>
        </p:nvSpPr>
        <p:spPr>
          <a:xfrm>
            <a:off x="0" y="0"/>
            <a:ext cx="3000000" cy="88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dk2"/>
                </a:solidFill>
                <a:latin typeface="Raleway"/>
                <a:ea typeface="Raleway"/>
                <a:cs typeface="Raleway"/>
                <a:sym typeface="Raleway"/>
              </a:rPr>
              <a:t>Food Savr </a:t>
            </a:r>
            <a:endParaRPr b="1" sz="2600">
              <a:solidFill>
                <a:schemeClr val="dk2"/>
              </a:solidFill>
              <a:latin typeface="Raleway"/>
              <a:ea typeface="Raleway"/>
              <a:cs typeface="Raleway"/>
              <a:sym typeface="Raleway"/>
            </a:endParaRPr>
          </a:p>
          <a:p>
            <a:pPr indent="0" lvl="0" marL="0" rtl="0" algn="ctr">
              <a:spcBef>
                <a:spcPts val="0"/>
              </a:spcBef>
              <a:spcAft>
                <a:spcPts val="0"/>
              </a:spcAft>
              <a:buNone/>
            </a:pPr>
            <a:r>
              <a:rPr i="1" lang="en" sz="1933">
                <a:solidFill>
                  <a:schemeClr val="dk2"/>
                </a:solidFill>
                <a:latin typeface="Raleway"/>
                <a:ea typeface="Raleway"/>
                <a:cs typeface="Raleway"/>
                <a:sym typeface="Raleway"/>
              </a:rPr>
              <a:t>uniting to fight hunger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20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625625" y="1350575"/>
            <a:ext cx="7467300" cy="13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900">
                <a:solidFill>
                  <a:srgbClr val="FF0000"/>
                </a:solidFill>
              </a:rPr>
              <a:t>22,000,000</a:t>
            </a:r>
            <a:endParaRPr b="0" i="1" sz="6900"/>
          </a:p>
        </p:txBody>
      </p:sp>
      <p:sp>
        <p:nvSpPr>
          <p:cNvPr id="101" name="Google Shape;101;p15"/>
          <p:cNvSpPr txBox="1"/>
          <p:nvPr>
            <p:ph type="title"/>
          </p:nvPr>
        </p:nvSpPr>
        <p:spPr>
          <a:xfrm>
            <a:off x="662525" y="2571750"/>
            <a:ext cx="7651800" cy="2314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088">
                <a:solidFill>
                  <a:srgbClr val="FF0000"/>
                </a:solidFill>
              </a:rPr>
              <a:t>22,000,000 lbs</a:t>
            </a:r>
            <a:r>
              <a:rPr lang="en" sz="1088"/>
              <a:t> of food is wasted on college campuses and </a:t>
            </a:r>
            <a:r>
              <a:rPr lang="en" sz="1088">
                <a:solidFill>
                  <a:srgbClr val="FF0000"/>
                </a:solidFill>
              </a:rPr>
              <a:t>142 lbs</a:t>
            </a:r>
            <a:r>
              <a:rPr lang="en" sz="1088"/>
              <a:t> of food wasted by average college student.</a:t>
            </a:r>
            <a:endParaRPr sz="1088"/>
          </a:p>
          <a:p>
            <a:pPr indent="0" lvl="0" marL="0" rtl="0" algn="l">
              <a:spcBef>
                <a:spcPts val="0"/>
              </a:spcBef>
              <a:spcAft>
                <a:spcPts val="0"/>
              </a:spcAft>
              <a:buNone/>
            </a:pPr>
            <a:r>
              <a:t/>
            </a:r>
            <a:endParaRPr sz="1088"/>
          </a:p>
          <a:p>
            <a:pPr indent="0" lvl="0" marL="0" rtl="0" algn="l">
              <a:spcBef>
                <a:spcPts val="0"/>
              </a:spcBef>
              <a:spcAft>
                <a:spcPts val="0"/>
              </a:spcAft>
              <a:buNone/>
            </a:pPr>
            <a:r>
              <a:t/>
            </a:r>
            <a:endParaRPr sz="1088"/>
          </a:p>
          <a:p>
            <a:pPr indent="0" lvl="0" marL="0" rtl="0" algn="l">
              <a:spcBef>
                <a:spcPts val="0"/>
              </a:spcBef>
              <a:spcAft>
                <a:spcPts val="0"/>
              </a:spcAft>
              <a:buNone/>
            </a:pPr>
            <a:r>
              <a:t/>
            </a:r>
            <a:endParaRPr b="0" i="1" sz="1933"/>
          </a:p>
          <a:p>
            <a:pPr indent="0" lvl="0" marL="0" rtl="0" algn="l">
              <a:spcBef>
                <a:spcPts val="0"/>
              </a:spcBef>
              <a:spcAft>
                <a:spcPts val="0"/>
              </a:spcAft>
              <a:buNone/>
            </a:pPr>
            <a:r>
              <a:t/>
            </a:r>
            <a:endParaRPr b="0" i="1" sz="1933"/>
          </a:p>
          <a:p>
            <a:pPr indent="0" lvl="0" marL="0" rtl="0" algn="l">
              <a:spcBef>
                <a:spcPts val="0"/>
              </a:spcBef>
              <a:spcAft>
                <a:spcPts val="0"/>
              </a:spcAft>
              <a:buNone/>
            </a:pPr>
            <a:r>
              <a:t/>
            </a:r>
            <a:endParaRPr b="0" i="1" sz="1933"/>
          </a:p>
          <a:p>
            <a:pPr indent="0" lvl="0" marL="0" rtl="0" algn="l">
              <a:spcBef>
                <a:spcPts val="0"/>
              </a:spcBef>
              <a:spcAft>
                <a:spcPts val="0"/>
              </a:spcAft>
              <a:buNone/>
            </a:pPr>
            <a:r>
              <a:t/>
            </a:r>
            <a:endParaRPr b="0" i="1" sz="1933"/>
          </a:p>
          <a:p>
            <a:pPr indent="0" lvl="0" marL="0" rtl="0" algn="l">
              <a:spcBef>
                <a:spcPts val="0"/>
              </a:spcBef>
              <a:spcAft>
                <a:spcPts val="0"/>
              </a:spcAft>
              <a:buNone/>
            </a:pPr>
            <a:r>
              <a:t/>
            </a:r>
            <a:endParaRPr b="0" i="1" sz="1933"/>
          </a:p>
          <a:p>
            <a:pPr indent="0" lvl="0" marL="0" rtl="0" algn="l">
              <a:spcBef>
                <a:spcPts val="0"/>
              </a:spcBef>
              <a:spcAft>
                <a:spcPts val="0"/>
              </a:spcAft>
              <a:buNone/>
            </a:pPr>
            <a:r>
              <a:rPr b="0" i="1" lang="en" sz="1044" u="sng">
                <a:solidFill>
                  <a:schemeClr val="hlink"/>
                </a:solidFill>
                <a:hlinkClick r:id="rId3"/>
              </a:rPr>
              <a:t>https://www.highereddive.com/news/college-combat-food-waste/510987/</a:t>
            </a:r>
            <a:endParaRPr b="0" i="1" sz="1044"/>
          </a:p>
          <a:p>
            <a:pPr indent="0" lvl="0" marL="0" rtl="0" algn="l">
              <a:spcBef>
                <a:spcPts val="0"/>
              </a:spcBef>
              <a:spcAft>
                <a:spcPts val="0"/>
              </a:spcAft>
              <a:buNone/>
            </a:pPr>
            <a:r>
              <a:t/>
            </a:r>
            <a:endParaRPr b="0" i="1" sz="933"/>
          </a:p>
          <a:p>
            <a:pPr indent="0" lvl="0" marL="0" rtl="0" algn="l">
              <a:spcBef>
                <a:spcPts val="0"/>
              </a:spcBef>
              <a:spcAft>
                <a:spcPts val="0"/>
              </a:spcAft>
              <a:buNone/>
            </a:pPr>
            <a:r>
              <a:t/>
            </a:r>
            <a:endParaRPr b="0" i="1" sz="933"/>
          </a:p>
          <a:p>
            <a:pPr indent="0" lvl="0" marL="0" rtl="0" algn="l">
              <a:spcBef>
                <a:spcPts val="0"/>
              </a:spcBef>
              <a:spcAft>
                <a:spcPts val="0"/>
              </a:spcAft>
              <a:buNone/>
            </a:pPr>
            <a:r>
              <a:t/>
            </a:r>
            <a:endParaRPr b="0" i="1" sz="933"/>
          </a:p>
          <a:p>
            <a:pPr indent="0" lvl="0" marL="0" rtl="0" algn="l">
              <a:spcBef>
                <a:spcPts val="0"/>
              </a:spcBef>
              <a:spcAft>
                <a:spcPts val="0"/>
              </a:spcAft>
              <a:buNone/>
            </a:pPr>
            <a:r>
              <a:t/>
            </a:r>
            <a:endParaRPr b="0" i="1" sz="933"/>
          </a:p>
        </p:txBody>
      </p:sp>
      <p:pic>
        <p:nvPicPr>
          <p:cNvPr id="102" name="Google Shape;102;p15"/>
          <p:cNvPicPr preferRelativeResize="0"/>
          <p:nvPr/>
        </p:nvPicPr>
        <p:blipFill rotWithShape="1">
          <a:blip r:embed="rId4">
            <a:alphaModFix/>
          </a:blip>
          <a:srcRect b="18579" l="18937" r="18912" t="18072"/>
          <a:stretch/>
        </p:blipFill>
        <p:spPr>
          <a:xfrm>
            <a:off x="8113075" y="0"/>
            <a:ext cx="1030925" cy="1050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625625" y="1350575"/>
            <a:ext cx="7467300" cy="13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900">
                <a:solidFill>
                  <a:srgbClr val="FF0000"/>
                </a:solidFill>
              </a:rPr>
              <a:t>1 in 5</a:t>
            </a:r>
            <a:endParaRPr b="0" i="1" sz="6900"/>
          </a:p>
        </p:txBody>
      </p:sp>
      <p:sp>
        <p:nvSpPr>
          <p:cNvPr id="108" name="Google Shape;108;p16"/>
          <p:cNvSpPr txBox="1"/>
          <p:nvPr>
            <p:ph type="title"/>
          </p:nvPr>
        </p:nvSpPr>
        <p:spPr>
          <a:xfrm>
            <a:off x="662525" y="2571750"/>
            <a:ext cx="7651800" cy="2314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088">
                <a:solidFill>
                  <a:srgbClr val="FF0000"/>
                </a:solidFill>
              </a:rPr>
              <a:t>20% </a:t>
            </a:r>
            <a:r>
              <a:rPr lang="en" sz="1088">
                <a:solidFill>
                  <a:srgbClr val="434343"/>
                </a:solidFill>
              </a:rPr>
              <a:t>of </a:t>
            </a:r>
            <a:r>
              <a:rPr lang="en" sz="1088">
                <a:solidFill>
                  <a:srgbClr val="333333"/>
                </a:solidFill>
              </a:rPr>
              <a:t>college students reportedly have low food security.</a:t>
            </a:r>
            <a:endParaRPr sz="1088">
              <a:solidFill>
                <a:srgbClr val="333333"/>
              </a:solidFill>
            </a:endParaRPr>
          </a:p>
          <a:p>
            <a:pPr indent="0" lvl="0" marL="0" rtl="0" algn="l">
              <a:spcBef>
                <a:spcPts val="0"/>
              </a:spcBef>
              <a:spcAft>
                <a:spcPts val="0"/>
              </a:spcAft>
              <a:buNone/>
            </a:pPr>
            <a:r>
              <a:t/>
            </a:r>
            <a:endParaRPr sz="1088"/>
          </a:p>
          <a:p>
            <a:pPr indent="0" lvl="0" marL="0" rtl="0" algn="l">
              <a:spcBef>
                <a:spcPts val="0"/>
              </a:spcBef>
              <a:spcAft>
                <a:spcPts val="0"/>
              </a:spcAft>
              <a:buNone/>
            </a:pPr>
            <a:r>
              <a:t/>
            </a:r>
            <a:endParaRPr sz="1088"/>
          </a:p>
          <a:p>
            <a:pPr indent="0" lvl="0" marL="0" rtl="0" algn="l">
              <a:spcBef>
                <a:spcPts val="0"/>
              </a:spcBef>
              <a:spcAft>
                <a:spcPts val="0"/>
              </a:spcAft>
              <a:buNone/>
            </a:pPr>
            <a:r>
              <a:t/>
            </a:r>
            <a:endParaRPr b="0" i="1" sz="1933"/>
          </a:p>
          <a:p>
            <a:pPr indent="0" lvl="0" marL="0" rtl="0" algn="l">
              <a:spcBef>
                <a:spcPts val="0"/>
              </a:spcBef>
              <a:spcAft>
                <a:spcPts val="0"/>
              </a:spcAft>
              <a:buNone/>
            </a:pPr>
            <a:r>
              <a:t/>
            </a:r>
            <a:endParaRPr b="0" i="1" sz="1933"/>
          </a:p>
          <a:p>
            <a:pPr indent="0" lvl="0" marL="0" rtl="0" algn="l">
              <a:spcBef>
                <a:spcPts val="0"/>
              </a:spcBef>
              <a:spcAft>
                <a:spcPts val="0"/>
              </a:spcAft>
              <a:buNone/>
            </a:pPr>
            <a:r>
              <a:t/>
            </a:r>
            <a:endParaRPr b="0" i="1" sz="1933"/>
          </a:p>
          <a:p>
            <a:pPr indent="0" lvl="0" marL="0" rtl="0" algn="l">
              <a:spcBef>
                <a:spcPts val="0"/>
              </a:spcBef>
              <a:spcAft>
                <a:spcPts val="0"/>
              </a:spcAft>
              <a:buNone/>
            </a:pPr>
            <a:r>
              <a:t/>
            </a:r>
            <a:endParaRPr b="0" i="1" sz="1933"/>
          </a:p>
          <a:p>
            <a:pPr indent="0" lvl="0" marL="0" rtl="0" algn="l">
              <a:spcBef>
                <a:spcPts val="0"/>
              </a:spcBef>
              <a:spcAft>
                <a:spcPts val="0"/>
              </a:spcAft>
              <a:buNone/>
            </a:pPr>
            <a:r>
              <a:t/>
            </a:r>
            <a:endParaRPr b="0" i="1" sz="1933"/>
          </a:p>
          <a:p>
            <a:pPr indent="0" lvl="0" marL="0" rtl="0" algn="l">
              <a:spcBef>
                <a:spcPts val="0"/>
              </a:spcBef>
              <a:spcAft>
                <a:spcPts val="0"/>
              </a:spcAft>
              <a:buNone/>
            </a:pPr>
            <a:r>
              <a:rPr b="0" i="1" lang="en" sz="1044" u="sng">
                <a:solidFill>
                  <a:schemeClr val="hlink"/>
                </a:solidFill>
                <a:hlinkClick r:id="rId3"/>
              </a:rPr>
              <a:t>https://www.highereddive.com/news/college-combat-food-waste/510987/</a:t>
            </a:r>
            <a:endParaRPr b="0" i="1" sz="1044"/>
          </a:p>
          <a:p>
            <a:pPr indent="0" lvl="0" marL="0" rtl="0" algn="l">
              <a:spcBef>
                <a:spcPts val="0"/>
              </a:spcBef>
              <a:spcAft>
                <a:spcPts val="0"/>
              </a:spcAft>
              <a:buNone/>
            </a:pPr>
            <a:r>
              <a:t/>
            </a:r>
            <a:endParaRPr b="0" i="1" sz="933"/>
          </a:p>
          <a:p>
            <a:pPr indent="0" lvl="0" marL="0" rtl="0" algn="l">
              <a:spcBef>
                <a:spcPts val="0"/>
              </a:spcBef>
              <a:spcAft>
                <a:spcPts val="0"/>
              </a:spcAft>
              <a:buNone/>
            </a:pPr>
            <a:r>
              <a:t/>
            </a:r>
            <a:endParaRPr b="0" i="1" sz="933"/>
          </a:p>
          <a:p>
            <a:pPr indent="0" lvl="0" marL="0" rtl="0" algn="l">
              <a:spcBef>
                <a:spcPts val="0"/>
              </a:spcBef>
              <a:spcAft>
                <a:spcPts val="0"/>
              </a:spcAft>
              <a:buNone/>
            </a:pPr>
            <a:r>
              <a:t/>
            </a:r>
            <a:endParaRPr b="0" i="1" sz="933"/>
          </a:p>
          <a:p>
            <a:pPr indent="0" lvl="0" marL="0" rtl="0" algn="l">
              <a:spcBef>
                <a:spcPts val="0"/>
              </a:spcBef>
              <a:spcAft>
                <a:spcPts val="0"/>
              </a:spcAft>
              <a:buNone/>
            </a:pPr>
            <a:r>
              <a:t/>
            </a:r>
            <a:endParaRPr b="0" i="1" sz="933"/>
          </a:p>
        </p:txBody>
      </p:sp>
      <p:pic>
        <p:nvPicPr>
          <p:cNvPr id="109" name="Google Shape;109;p16"/>
          <p:cNvPicPr preferRelativeResize="0"/>
          <p:nvPr/>
        </p:nvPicPr>
        <p:blipFill rotWithShape="1">
          <a:blip r:embed="rId4">
            <a:alphaModFix/>
          </a:blip>
          <a:srcRect b="18579" l="18937" r="18912" t="18072"/>
          <a:stretch/>
        </p:blipFill>
        <p:spPr>
          <a:xfrm>
            <a:off x="8113075" y="0"/>
            <a:ext cx="1030925" cy="1050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idx="4294967295" type="title"/>
          </p:nvPr>
        </p:nvSpPr>
        <p:spPr>
          <a:xfrm>
            <a:off x="404900" y="1574650"/>
            <a:ext cx="7651800" cy="369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500">
                <a:solidFill>
                  <a:srgbClr val="FF0000"/>
                </a:solidFill>
              </a:rPr>
              <a:t>Two in five</a:t>
            </a:r>
            <a:r>
              <a:rPr lang="en" sz="1500">
                <a:solidFill>
                  <a:srgbClr val="333333"/>
                </a:solidFill>
              </a:rPr>
              <a:t> Americans know someone who has experienced hunger in the past year, but continue to believe firmly that dealing with hunger is government’s responsibility.</a:t>
            </a:r>
            <a:endParaRPr sz="1500">
              <a:solidFill>
                <a:srgbClr val="333333"/>
              </a:solidFill>
            </a:endParaRPr>
          </a:p>
          <a:p>
            <a:pPr indent="0" lvl="0" marL="0" rtl="0" algn="l">
              <a:spcBef>
                <a:spcPts val="0"/>
              </a:spcBef>
              <a:spcAft>
                <a:spcPts val="0"/>
              </a:spcAft>
              <a:buNone/>
            </a:pPr>
            <a:r>
              <a:t/>
            </a:r>
            <a:endParaRPr sz="1500">
              <a:solidFill>
                <a:srgbClr val="333333"/>
              </a:solidFill>
            </a:endParaRPr>
          </a:p>
          <a:p>
            <a:pPr indent="0" lvl="0" marL="0" rtl="0" algn="l">
              <a:spcBef>
                <a:spcPts val="0"/>
              </a:spcBef>
              <a:spcAft>
                <a:spcPts val="0"/>
              </a:spcAft>
              <a:buNone/>
            </a:pPr>
            <a:r>
              <a:rPr lang="en" sz="1500">
                <a:solidFill>
                  <a:srgbClr val="333333"/>
                </a:solidFill>
              </a:rPr>
              <a:t>Americans’ desire for government to address the issue outstrips the personal responsibility they feel to do so.</a:t>
            </a:r>
            <a:endParaRPr sz="1500">
              <a:solidFill>
                <a:srgbClr val="333333"/>
              </a:solidFill>
            </a:endParaRPr>
          </a:p>
          <a:p>
            <a:pPr indent="0" lvl="0" marL="0" rtl="0" algn="l">
              <a:spcBef>
                <a:spcPts val="0"/>
              </a:spcBef>
              <a:spcAft>
                <a:spcPts val="0"/>
              </a:spcAft>
              <a:buNone/>
            </a:pPr>
            <a:r>
              <a:t/>
            </a:r>
            <a:endParaRPr sz="1500">
              <a:solidFill>
                <a:srgbClr val="333333"/>
              </a:solidFill>
            </a:endParaRPr>
          </a:p>
          <a:p>
            <a:pPr indent="0" lvl="0" marL="0" rtl="0" algn="l">
              <a:spcBef>
                <a:spcPts val="0"/>
              </a:spcBef>
              <a:spcAft>
                <a:spcPts val="0"/>
              </a:spcAft>
              <a:buNone/>
            </a:pPr>
            <a:r>
              <a:rPr lang="en" sz="1500">
                <a:solidFill>
                  <a:srgbClr val="FF0000"/>
                </a:solidFill>
              </a:rPr>
              <a:t>One in four</a:t>
            </a:r>
            <a:r>
              <a:rPr lang="en" sz="1500">
                <a:solidFill>
                  <a:srgbClr val="333333"/>
                </a:solidFill>
              </a:rPr>
              <a:t> adults says they have </a:t>
            </a:r>
            <a:r>
              <a:rPr lang="en" sz="1500">
                <a:solidFill>
                  <a:srgbClr val="FF0000"/>
                </a:solidFill>
              </a:rPr>
              <a:t>“not much”</a:t>
            </a:r>
            <a:r>
              <a:rPr lang="en" sz="1500">
                <a:solidFill>
                  <a:srgbClr val="333333"/>
                </a:solidFill>
              </a:rPr>
              <a:t> or </a:t>
            </a:r>
            <a:r>
              <a:rPr lang="en" sz="1500">
                <a:solidFill>
                  <a:srgbClr val="FF0000"/>
                </a:solidFill>
              </a:rPr>
              <a:t>no responsibility</a:t>
            </a:r>
            <a:r>
              <a:rPr lang="en" sz="1500">
                <a:solidFill>
                  <a:srgbClr val="333333"/>
                </a:solidFill>
              </a:rPr>
              <a:t> to reduce hunger.</a:t>
            </a:r>
            <a:endParaRPr sz="1500">
              <a:solidFill>
                <a:srgbClr val="333333"/>
              </a:solidFill>
            </a:endParaRPr>
          </a:p>
          <a:p>
            <a:pPr indent="0" lvl="0" marL="0" rtl="0" algn="l">
              <a:spcBef>
                <a:spcPts val="0"/>
              </a:spcBef>
              <a:spcAft>
                <a:spcPts val="0"/>
              </a:spcAft>
              <a:buNone/>
            </a:pPr>
            <a:r>
              <a:t/>
            </a:r>
            <a:endParaRPr sz="1088">
              <a:solidFill>
                <a:srgbClr val="333333"/>
              </a:solidFill>
            </a:endParaRPr>
          </a:p>
          <a:p>
            <a:pPr indent="0" lvl="0" marL="0" rtl="0" algn="l">
              <a:spcBef>
                <a:spcPts val="0"/>
              </a:spcBef>
              <a:spcAft>
                <a:spcPts val="0"/>
              </a:spcAft>
              <a:buNone/>
            </a:pPr>
            <a:r>
              <a:t/>
            </a:r>
            <a:endParaRPr sz="1088">
              <a:solidFill>
                <a:srgbClr val="333333"/>
              </a:solidFill>
            </a:endParaRPr>
          </a:p>
          <a:p>
            <a:pPr indent="0" lvl="0" marL="0" rtl="0" algn="l">
              <a:spcBef>
                <a:spcPts val="0"/>
              </a:spcBef>
              <a:spcAft>
                <a:spcPts val="0"/>
              </a:spcAft>
              <a:buNone/>
            </a:pPr>
            <a:r>
              <a:t/>
            </a:r>
            <a:endParaRPr sz="1088">
              <a:solidFill>
                <a:srgbClr val="FF0000"/>
              </a:solidFill>
            </a:endParaRPr>
          </a:p>
          <a:p>
            <a:pPr indent="0" lvl="0" marL="0" rtl="0" algn="l">
              <a:spcBef>
                <a:spcPts val="0"/>
              </a:spcBef>
              <a:spcAft>
                <a:spcPts val="0"/>
              </a:spcAft>
              <a:buNone/>
            </a:pPr>
            <a:r>
              <a:t/>
            </a:r>
            <a:endParaRPr sz="1088">
              <a:solidFill>
                <a:srgbClr val="FF0000"/>
              </a:solidFill>
            </a:endParaRPr>
          </a:p>
          <a:p>
            <a:pPr indent="0" lvl="0" marL="0" rtl="0" algn="l">
              <a:spcBef>
                <a:spcPts val="0"/>
              </a:spcBef>
              <a:spcAft>
                <a:spcPts val="0"/>
              </a:spcAft>
              <a:buNone/>
            </a:pPr>
            <a:r>
              <a:t/>
            </a:r>
            <a:endParaRPr sz="1088">
              <a:solidFill>
                <a:srgbClr val="FF0000"/>
              </a:solidFill>
            </a:endParaRPr>
          </a:p>
          <a:p>
            <a:pPr indent="0" lvl="0" marL="0" rtl="0" algn="l">
              <a:spcBef>
                <a:spcPts val="0"/>
              </a:spcBef>
              <a:spcAft>
                <a:spcPts val="0"/>
              </a:spcAft>
              <a:buNone/>
            </a:pPr>
            <a:r>
              <a:t/>
            </a:r>
            <a:endParaRPr sz="1088"/>
          </a:p>
          <a:p>
            <a:pPr indent="0" lvl="0" marL="0" rtl="0" algn="l">
              <a:spcBef>
                <a:spcPts val="0"/>
              </a:spcBef>
              <a:spcAft>
                <a:spcPts val="0"/>
              </a:spcAft>
              <a:buNone/>
            </a:pPr>
            <a:r>
              <a:t/>
            </a:r>
            <a:endParaRPr sz="1088"/>
          </a:p>
          <a:p>
            <a:pPr indent="0" lvl="0" marL="0" rtl="0" algn="l">
              <a:spcBef>
                <a:spcPts val="0"/>
              </a:spcBef>
              <a:spcAft>
                <a:spcPts val="0"/>
              </a:spcAft>
              <a:buNone/>
            </a:pPr>
            <a:r>
              <a:t/>
            </a:r>
            <a:endParaRPr sz="1088"/>
          </a:p>
          <a:p>
            <a:pPr indent="0" lvl="0" marL="0" rtl="0" algn="l">
              <a:spcBef>
                <a:spcPts val="0"/>
              </a:spcBef>
              <a:spcAft>
                <a:spcPts val="0"/>
              </a:spcAft>
              <a:buNone/>
            </a:pPr>
            <a:r>
              <a:t/>
            </a:r>
            <a:endParaRPr sz="1088"/>
          </a:p>
          <a:p>
            <a:pPr indent="0" lvl="0" marL="0" rtl="0" algn="l">
              <a:spcBef>
                <a:spcPts val="0"/>
              </a:spcBef>
              <a:spcAft>
                <a:spcPts val="0"/>
              </a:spcAft>
              <a:buNone/>
            </a:pPr>
            <a:r>
              <a:t/>
            </a:r>
            <a:endParaRPr sz="1088"/>
          </a:p>
          <a:p>
            <a:pPr indent="0" lvl="0" marL="0" rtl="0" algn="l">
              <a:spcBef>
                <a:spcPts val="0"/>
              </a:spcBef>
              <a:spcAft>
                <a:spcPts val="0"/>
              </a:spcAft>
              <a:buNone/>
            </a:pPr>
            <a:r>
              <a:rPr b="0" i="1" lang="en" sz="1044" u="sng">
                <a:solidFill>
                  <a:schemeClr val="hlink"/>
                </a:solidFill>
                <a:hlinkClick r:id="rId3"/>
              </a:rPr>
              <a:t>https://frac.org/wp-content/uploads/frac_tyson_oct_2014_public_view_hunger_poll.pdf</a:t>
            </a:r>
            <a:endParaRPr b="0" i="1" sz="933"/>
          </a:p>
        </p:txBody>
      </p:sp>
      <p:sp>
        <p:nvSpPr>
          <p:cNvPr id="115" name="Google Shape;115;p17"/>
          <p:cNvSpPr txBox="1"/>
          <p:nvPr>
            <p:ph idx="4294967295" type="title"/>
          </p:nvPr>
        </p:nvSpPr>
        <p:spPr>
          <a:xfrm>
            <a:off x="85950" y="710700"/>
            <a:ext cx="8972100" cy="86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100">
                <a:solidFill>
                  <a:srgbClr val="FF0000"/>
                </a:solidFill>
              </a:rPr>
              <a:t>“It’s not my problem.”</a:t>
            </a:r>
            <a:endParaRPr b="0" i="1" sz="5100"/>
          </a:p>
        </p:txBody>
      </p:sp>
      <p:pic>
        <p:nvPicPr>
          <p:cNvPr id="116" name="Google Shape;116;p17"/>
          <p:cNvPicPr preferRelativeResize="0"/>
          <p:nvPr/>
        </p:nvPicPr>
        <p:blipFill rotWithShape="1">
          <a:blip r:embed="rId4">
            <a:alphaModFix/>
          </a:blip>
          <a:srcRect b="18579" l="18937" r="18912" t="18072"/>
          <a:stretch/>
        </p:blipFill>
        <p:spPr>
          <a:xfrm>
            <a:off x="8113075" y="0"/>
            <a:ext cx="1030925" cy="1050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0" st="0"/>
                                            </p:txEl>
                                          </p:spTgt>
                                        </p:tgtEl>
                                        <p:attrNameLst>
                                          <p:attrName>style.visibility</p:attrName>
                                        </p:attrNameLst>
                                      </p:cBhvr>
                                      <p:to>
                                        <p:strVal val="visible"/>
                                      </p:to>
                                    </p:set>
                                    <p:animEffect filter="fade" transition="in">
                                      <p:cBhvr>
                                        <p:cTn dur="1000"/>
                                        <p:tgtEl>
                                          <p:spTgt spid="1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 st="1"/>
                                            </p:txEl>
                                          </p:spTgt>
                                        </p:tgtEl>
                                        <p:attrNameLst>
                                          <p:attrName>style.visibility</p:attrName>
                                        </p:attrNameLst>
                                      </p:cBhvr>
                                      <p:to>
                                        <p:strVal val="visible"/>
                                      </p:to>
                                    </p:set>
                                    <p:animEffect filter="fade" transition="in">
                                      <p:cBhvr>
                                        <p:cTn dur="1000"/>
                                        <p:tgtEl>
                                          <p:spTgt spid="1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2" st="2"/>
                                            </p:txEl>
                                          </p:spTgt>
                                        </p:tgtEl>
                                        <p:attrNameLst>
                                          <p:attrName>style.visibility</p:attrName>
                                        </p:attrNameLst>
                                      </p:cBhvr>
                                      <p:to>
                                        <p:strVal val="visible"/>
                                      </p:to>
                                    </p:set>
                                    <p:animEffect filter="fade" transition="in">
                                      <p:cBhvr>
                                        <p:cTn dur="1000"/>
                                        <p:tgtEl>
                                          <p:spTgt spid="1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3" st="3"/>
                                            </p:txEl>
                                          </p:spTgt>
                                        </p:tgtEl>
                                        <p:attrNameLst>
                                          <p:attrName>style.visibility</p:attrName>
                                        </p:attrNameLst>
                                      </p:cBhvr>
                                      <p:to>
                                        <p:strVal val="visible"/>
                                      </p:to>
                                    </p:set>
                                    <p:animEffect filter="fade" transition="in">
                                      <p:cBhvr>
                                        <p:cTn dur="1000"/>
                                        <p:tgtEl>
                                          <p:spTgt spid="1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4" st="4"/>
                                            </p:txEl>
                                          </p:spTgt>
                                        </p:tgtEl>
                                        <p:attrNameLst>
                                          <p:attrName>style.visibility</p:attrName>
                                        </p:attrNameLst>
                                      </p:cBhvr>
                                      <p:to>
                                        <p:strVal val="visible"/>
                                      </p:to>
                                    </p:set>
                                    <p:animEffect filter="fade" transition="in">
                                      <p:cBhvr>
                                        <p:cTn dur="1000"/>
                                        <p:tgtEl>
                                          <p:spTgt spid="11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5" st="5"/>
                                            </p:txEl>
                                          </p:spTgt>
                                        </p:tgtEl>
                                        <p:attrNameLst>
                                          <p:attrName>style.visibility</p:attrName>
                                        </p:attrNameLst>
                                      </p:cBhvr>
                                      <p:to>
                                        <p:strVal val="visible"/>
                                      </p:to>
                                    </p:set>
                                    <p:animEffect filter="fade" transition="in">
                                      <p:cBhvr>
                                        <p:cTn dur="1000"/>
                                        <p:tgtEl>
                                          <p:spTgt spid="11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6" st="6"/>
                                            </p:txEl>
                                          </p:spTgt>
                                        </p:tgtEl>
                                        <p:attrNameLst>
                                          <p:attrName>style.visibility</p:attrName>
                                        </p:attrNameLst>
                                      </p:cBhvr>
                                      <p:to>
                                        <p:strVal val="visible"/>
                                      </p:to>
                                    </p:set>
                                    <p:animEffect filter="fade" transition="in">
                                      <p:cBhvr>
                                        <p:cTn dur="1000"/>
                                        <p:tgtEl>
                                          <p:spTgt spid="11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7" st="7"/>
                                            </p:txEl>
                                          </p:spTgt>
                                        </p:tgtEl>
                                        <p:attrNameLst>
                                          <p:attrName>style.visibility</p:attrName>
                                        </p:attrNameLst>
                                      </p:cBhvr>
                                      <p:to>
                                        <p:strVal val="visible"/>
                                      </p:to>
                                    </p:set>
                                    <p:animEffect filter="fade" transition="in">
                                      <p:cBhvr>
                                        <p:cTn dur="1000"/>
                                        <p:tgtEl>
                                          <p:spTgt spid="11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8" st="8"/>
                                            </p:txEl>
                                          </p:spTgt>
                                        </p:tgtEl>
                                        <p:attrNameLst>
                                          <p:attrName>style.visibility</p:attrName>
                                        </p:attrNameLst>
                                      </p:cBhvr>
                                      <p:to>
                                        <p:strVal val="visible"/>
                                      </p:to>
                                    </p:set>
                                    <p:animEffect filter="fade" transition="in">
                                      <p:cBhvr>
                                        <p:cTn dur="1000"/>
                                        <p:tgtEl>
                                          <p:spTgt spid="11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9" st="9"/>
                                            </p:txEl>
                                          </p:spTgt>
                                        </p:tgtEl>
                                        <p:attrNameLst>
                                          <p:attrName>style.visibility</p:attrName>
                                        </p:attrNameLst>
                                      </p:cBhvr>
                                      <p:to>
                                        <p:strVal val="visible"/>
                                      </p:to>
                                    </p:set>
                                    <p:animEffect filter="fade" transition="in">
                                      <p:cBhvr>
                                        <p:cTn dur="1000"/>
                                        <p:tgtEl>
                                          <p:spTgt spid="11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0" st="10"/>
                                            </p:txEl>
                                          </p:spTgt>
                                        </p:tgtEl>
                                        <p:attrNameLst>
                                          <p:attrName>style.visibility</p:attrName>
                                        </p:attrNameLst>
                                      </p:cBhvr>
                                      <p:to>
                                        <p:strVal val="visible"/>
                                      </p:to>
                                    </p:set>
                                    <p:animEffect filter="fade" transition="in">
                                      <p:cBhvr>
                                        <p:cTn dur="1000"/>
                                        <p:tgtEl>
                                          <p:spTgt spid="11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1" st="11"/>
                                            </p:txEl>
                                          </p:spTgt>
                                        </p:tgtEl>
                                        <p:attrNameLst>
                                          <p:attrName>style.visibility</p:attrName>
                                        </p:attrNameLst>
                                      </p:cBhvr>
                                      <p:to>
                                        <p:strVal val="visible"/>
                                      </p:to>
                                    </p:set>
                                    <p:animEffect filter="fade" transition="in">
                                      <p:cBhvr>
                                        <p:cTn dur="1000"/>
                                        <p:tgtEl>
                                          <p:spTgt spid="11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2" st="12"/>
                                            </p:txEl>
                                          </p:spTgt>
                                        </p:tgtEl>
                                        <p:attrNameLst>
                                          <p:attrName>style.visibility</p:attrName>
                                        </p:attrNameLst>
                                      </p:cBhvr>
                                      <p:to>
                                        <p:strVal val="visible"/>
                                      </p:to>
                                    </p:set>
                                    <p:animEffect filter="fade" transition="in">
                                      <p:cBhvr>
                                        <p:cTn dur="1000"/>
                                        <p:tgtEl>
                                          <p:spTgt spid="11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3" st="13"/>
                                            </p:txEl>
                                          </p:spTgt>
                                        </p:tgtEl>
                                        <p:attrNameLst>
                                          <p:attrName>style.visibility</p:attrName>
                                        </p:attrNameLst>
                                      </p:cBhvr>
                                      <p:to>
                                        <p:strVal val="visible"/>
                                      </p:to>
                                    </p:set>
                                    <p:animEffect filter="fade" transition="in">
                                      <p:cBhvr>
                                        <p:cTn dur="1000"/>
                                        <p:tgtEl>
                                          <p:spTgt spid="114">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4" st="14"/>
                                            </p:txEl>
                                          </p:spTgt>
                                        </p:tgtEl>
                                        <p:attrNameLst>
                                          <p:attrName>style.visibility</p:attrName>
                                        </p:attrNameLst>
                                      </p:cBhvr>
                                      <p:to>
                                        <p:strVal val="visible"/>
                                      </p:to>
                                    </p:set>
                                    <p:animEffect filter="fade" transition="in">
                                      <p:cBhvr>
                                        <p:cTn dur="1000"/>
                                        <p:tgtEl>
                                          <p:spTgt spid="114">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5" st="15"/>
                                            </p:txEl>
                                          </p:spTgt>
                                        </p:tgtEl>
                                        <p:attrNameLst>
                                          <p:attrName>style.visibility</p:attrName>
                                        </p:attrNameLst>
                                      </p:cBhvr>
                                      <p:to>
                                        <p:strVal val="visible"/>
                                      </p:to>
                                    </p:set>
                                    <p:animEffect filter="fade" transition="in">
                                      <p:cBhvr>
                                        <p:cTn dur="1000"/>
                                        <p:tgtEl>
                                          <p:spTgt spid="114">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870575" y="2424725"/>
            <a:ext cx="7782000" cy="13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240">
                <a:solidFill>
                  <a:srgbClr val="FF0000"/>
                </a:solidFill>
              </a:rPr>
              <a:t>“Do you waste food?”</a:t>
            </a:r>
            <a:endParaRPr sz="4240">
              <a:solidFill>
                <a:srgbClr val="FF0000"/>
              </a:solidFill>
            </a:endParaRPr>
          </a:p>
          <a:p>
            <a:pPr indent="0" lvl="0" marL="0" rtl="0" algn="l">
              <a:spcBef>
                <a:spcPts val="0"/>
              </a:spcBef>
              <a:spcAft>
                <a:spcPts val="0"/>
              </a:spcAft>
              <a:buSzPts val="990"/>
              <a:buNone/>
            </a:pPr>
            <a:r>
              <a:rPr lang="en" sz="1000">
                <a:solidFill>
                  <a:srgbClr val="333333"/>
                </a:solidFill>
              </a:rPr>
              <a:t>Do we have a food waste problem in Dining hall right now? Are there meals that go unused? On average people waste </a:t>
            </a:r>
            <a:r>
              <a:rPr lang="en" sz="1000">
                <a:solidFill>
                  <a:srgbClr val="FF0000"/>
                </a:solidFill>
              </a:rPr>
              <a:t>6 paid meals per week.</a:t>
            </a:r>
            <a:endParaRPr sz="1000">
              <a:solidFill>
                <a:srgbClr val="FF0000"/>
              </a:solidFill>
            </a:endParaRPr>
          </a:p>
          <a:p>
            <a:pPr indent="0" lvl="0" marL="0" rtl="0" algn="l">
              <a:spcBef>
                <a:spcPts val="0"/>
              </a:spcBef>
              <a:spcAft>
                <a:spcPts val="0"/>
              </a:spcAft>
              <a:buSzPts val="990"/>
              <a:buNone/>
            </a:pPr>
            <a:r>
              <a:t/>
            </a:r>
            <a:endParaRPr sz="1040">
              <a:solidFill>
                <a:srgbClr val="FF0000"/>
              </a:solidFill>
            </a:endParaRPr>
          </a:p>
        </p:txBody>
      </p:sp>
      <p:sp>
        <p:nvSpPr>
          <p:cNvPr id="122" name="Google Shape;122;p18"/>
          <p:cNvSpPr txBox="1"/>
          <p:nvPr>
            <p:ph idx="1" type="body"/>
          </p:nvPr>
        </p:nvSpPr>
        <p:spPr>
          <a:xfrm>
            <a:off x="2352100" y="1314375"/>
            <a:ext cx="1894200" cy="647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425"/>
              <a:t>“</a:t>
            </a:r>
            <a:r>
              <a:rPr lang="en" sz="1425"/>
              <a:t>I waste at least 4 or 5 meals</a:t>
            </a:r>
            <a:r>
              <a:rPr lang="en" sz="1425"/>
              <a:t>” </a:t>
            </a:r>
            <a:endParaRPr sz="1425"/>
          </a:p>
          <a:p>
            <a:pPr indent="0" lvl="0" marL="0" rtl="0" algn="l">
              <a:lnSpc>
                <a:spcPct val="95000"/>
              </a:lnSpc>
              <a:spcBef>
                <a:spcPts val="1200"/>
              </a:spcBef>
              <a:spcAft>
                <a:spcPts val="0"/>
              </a:spcAft>
              <a:buSzPts val="275"/>
              <a:buNone/>
            </a:pPr>
            <a:r>
              <a:t/>
            </a:r>
            <a:endParaRPr sz="525"/>
          </a:p>
          <a:p>
            <a:pPr indent="0" lvl="0" marL="0" rtl="0" algn="l">
              <a:lnSpc>
                <a:spcPct val="95000"/>
              </a:lnSpc>
              <a:spcBef>
                <a:spcPts val="1200"/>
              </a:spcBef>
              <a:spcAft>
                <a:spcPts val="1200"/>
              </a:spcAft>
              <a:buSzPts val="275"/>
              <a:buNone/>
            </a:pPr>
            <a:r>
              <a:t/>
            </a:r>
            <a:endParaRPr sz="525"/>
          </a:p>
        </p:txBody>
      </p:sp>
      <p:sp>
        <p:nvSpPr>
          <p:cNvPr id="123" name="Google Shape;123;p18"/>
          <p:cNvSpPr txBox="1"/>
          <p:nvPr>
            <p:ph idx="1" type="body"/>
          </p:nvPr>
        </p:nvSpPr>
        <p:spPr>
          <a:xfrm>
            <a:off x="6476875" y="1260150"/>
            <a:ext cx="2023500" cy="319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425"/>
              <a:t>“</a:t>
            </a:r>
            <a:r>
              <a:rPr lang="en" sz="1425"/>
              <a:t>Too many to count</a:t>
            </a:r>
            <a:r>
              <a:rPr lang="en" sz="1425"/>
              <a:t>.” </a:t>
            </a:r>
            <a:endParaRPr sz="1425"/>
          </a:p>
          <a:p>
            <a:pPr indent="0" lvl="0" marL="0" rtl="0" algn="l">
              <a:lnSpc>
                <a:spcPct val="95000"/>
              </a:lnSpc>
              <a:spcBef>
                <a:spcPts val="1200"/>
              </a:spcBef>
              <a:spcAft>
                <a:spcPts val="0"/>
              </a:spcAft>
              <a:buSzPts val="275"/>
              <a:buNone/>
            </a:pPr>
            <a:r>
              <a:t/>
            </a:r>
            <a:endParaRPr sz="725"/>
          </a:p>
          <a:p>
            <a:pPr indent="0" lvl="0" marL="0" rtl="0" algn="l">
              <a:lnSpc>
                <a:spcPct val="95000"/>
              </a:lnSpc>
              <a:spcBef>
                <a:spcPts val="1200"/>
              </a:spcBef>
              <a:spcAft>
                <a:spcPts val="1200"/>
              </a:spcAft>
              <a:buSzPts val="275"/>
              <a:buNone/>
            </a:pPr>
            <a:r>
              <a:t/>
            </a:r>
            <a:endParaRPr sz="725"/>
          </a:p>
        </p:txBody>
      </p:sp>
      <p:sp>
        <p:nvSpPr>
          <p:cNvPr id="124" name="Google Shape;124;p18"/>
          <p:cNvSpPr txBox="1"/>
          <p:nvPr>
            <p:ph idx="1" type="body"/>
          </p:nvPr>
        </p:nvSpPr>
        <p:spPr>
          <a:xfrm>
            <a:off x="3061475" y="1816475"/>
            <a:ext cx="2687700" cy="7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When I worked a shift I would get a free meal so I would waste those meals.</a:t>
            </a:r>
            <a:r>
              <a:rPr lang="en"/>
              <a:t>”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25" name="Google Shape;125;p18"/>
          <p:cNvSpPr txBox="1"/>
          <p:nvPr>
            <p:ph idx="1" type="body"/>
          </p:nvPr>
        </p:nvSpPr>
        <p:spPr>
          <a:xfrm>
            <a:off x="870575" y="4177375"/>
            <a:ext cx="3824700" cy="319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425"/>
              <a:t>“While working in dining my first semester, I threw away A LOT of leftover food myself.” </a:t>
            </a:r>
            <a:endParaRPr sz="1425"/>
          </a:p>
          <a:p>
            <a:pPr indent="0" lvl="0" marL="0" rtl="0" algn="l">
              <a:lnSpc>
                <a:spcPct val="95000"/>
              </a:lnSpc>
              <a:spcBef>
                <a:spcPts val="1200"/>
              </a:spcBef>
              <a:spcAft>
                <a:spcPts val="0"/>
              </a:spcAft>
              <a:buSzPts val="275"/>
              <a:buNone/>
            </a:pPr>
            <a:r>
              <a:t/>
            </a:r>
            <a:endParaRPr sz="725"/>
          </a:p>
          <a:p>
            <a:pPr indent="0" lvl="0" marL="0" rtl="0" algn="l">
              <a:lnSpc>
                <a:spcPct val="95000"/>
              </a:lnSpc>
              <a:spcBef>
                <a:spcPts val="1200"/>
              </a:spcBef>
              <a:spcAft>
                <a:spcPts val="1200"/>
              </a:spcAft>
              <a:buSzPts val="275"/>
              <a:buNone/>
            </a:pPr>
            <a:r>
              <a:t/>
            </a:r>
            <a:endParaRPr sz="725"/>
          </a:p>
        </p:txBody>
      </p:sp>
      <p:sp>
        <p:nvSpPr>
          <p:cNvPr id="126" name="Google Shape;126;p18"/>
          <p:cNvSpPr txBox="1"/>
          <p:nvPr>
            <p:ph idx="1" type="body"/>
          </p:nvPr>
        </p:nvSpPr>
        <p:spPr>
          <a:xfrm>
            <a:off x="6476875" y="2320238"/>
            <a:ext cx="2472600" cy="745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605"/>
              <a:buNone/>
            </a:pPr>
            <a:r>
              <a:rPr lang="en" sz="1315"/>
              <a:t>“</a:t>
            </a:r>
            <a:r>
              <a:rPr lang="en" sz="1315"/>
              <a:t>I saw someone throw away a huge barrel of milk.</a:t>
            </a:r>
            <a:r>
              <a:rPr lang="en" sz="1315"/>
              <a:t>”</a:t>
            </a:r>
            <a:endParaRPr sz="1315"/>
          </a:p>
        </p:txBody>
      </p:sp>
      <p:pic>
        <p:nvPicPr>
          <p:cNvPr id="127" name="Google Shape;127;p18"/>
          <p:cNvPicPr preferRelativeResize="0"/>
          <p:nvPr/>
        </p:nvPicPr>
        <p:blipFill rotWithShape="1">
          <a:blip r:embed="rId3">
            <a:alphaModFix/>
          </a:blip>
          <a:srcRect b="18579" l="18937" r="18912" t="18072"/>
          <a:stretch/>
        </p:blipFill>
        <p:spPr>
          <a:xfrm>
            <a:off x="8113075" y="0"/>
            <a:ext cx="1030925" cy="1050825"/>
          </a:xfrm>
          <a:prstGeom prst="rect">
            <a:avLst/>
          </a:prstGeom>
          <a:noFill/>
          <a:ln>
            <a:noFill/>
          </a:ln>
        </p:spPr>
      </p:pic>
      <p:sp>
        <p:nvSpPr>
          <p:cNvPr id="128" name="Google Shape;128;p18"/>
          <p:cNvSpPr txBox="1"/>
          <p:nvPr>
            <p:ph idx="1" type="body"/>
          </p:nvPr>
        </p:nvSpPr>
        <p:spPr>
          <a:xfrm>
            <a:off x="4778800" y="826325"/>
            <a:ext cx="3294300" cy="319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225"/>
              <a:t>“</a:t>
            </a:r>
            <a:r>
              <a:rPr lang="en" sz="1225"/>
              <a:t>On Monday, Wednesday, Friday I waste  lunch meals.</a:t>
            </a:r>
            <a:r>
              <a:rPr lang="en" sz="1225"/>
              <a:t>” </a:t>
            </a:r>
            <a:endParaRPr sz="1225"/>
          </a:p>
          <a:p>
            <a:pPr indent="0" lvl="0" marL="0" rtl="0" algn="l">
              <a:lnSpc>
                <a:spcPct val="95000"/>
              </a:lnSpc>
              <a:spcBef>
                <a:spcPts val="1200"/>
              </a:spcBef>
              <a:spcAft>
                <a:spcPts val="0"/>
              </a:spcAft>
              <a:buSzPts val="275"/>
              <a:buNone/>
            </a:pPr>
            <a:r>
              <a:t/>
            </a:r>
            <a:endParaRPr sz="525"/>
          </a:p>
          <a:p>
            <a:pPr indent="0" lvl="0" marL="0" rtl="0" algn="l">
              <a:lnSpc>
                <a:spcPct val="95000"/>
              </a:lnSpc>
              <a:spcBef>
                <a:spcPts val="1200"/>
              </a:spcBef>
              <a:spcAft>
                <a:spcPts val="1200"/>
              </a:spcAft>
              <a:buSzPts val="275"/>
              <a:buNone/>
            </a:pPr>
            <a:r>
              <a:t/>
            </a:r>
            <a:endParaRPr sz="525"/>
          </a:p>
        </p:txBody>
      </p:sp>
      <p:sp>
        <p:nvSpPr>
          <p:cNvPr id="129" name="Google Shape;129;p18"/>
          <p:cNvSpPr txBox="1"/>
          <p:nvPr>
            <p:ph idx="1" type="body"/>
          </p:nvPr>
        </p:nvSpPr>
        <p:spPr>
          <a:xfrm>
            <a:off x="128275" y="1400725"/>
            <a:ext cx="2023500" cy="998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325"/>
              <a:t>“</a:t>
            </a:r>
            <a:r>
              <a:rPr lang="en" sz="1325"/>
              <a:t>They don’t keep track of expiration, so they just waste that food because it was ordered and was not used.</a:t>
            </a:r>
            <a:r>
              <a:rPr lang="en" sz="1325"/>
              <a:t>” </a:t>
            </a:r>
            <a:endParaRPr sz="1325"/>
          </a:p>
          <a:p>
            <a:pPr indent="0" lvl="0" marL="0" rtl="0" algn="l">
              <a:lnSpc>
                <a:spcPct val="95000"/>
              </a:lnSpc>
              <a:spcBef>
                <a:spcPts val="1200"/>
              </a:spcBef>
              <a:spcAft>
                <a:spcPts val="0"/>
              </a:spcAft>
              <a:buSzPts val="275"/>
              <a:buNone/>
            </a:pPr>
            <a:r>
              <a:t/>
            </a:r>
            <a:endParaRPr sz="625"/>
          </a:p>
          <a:p>
            <a:pPr indent="0" lvl="0" marL="0" rtl="0" algn="l">
              <a:lnSpc>
                <a:spcPct val="95000"/>
              </a:lnSpc>
              <a:spcBef>
                <a:spcPts val="1200"/>
              </a:spcBef>
              <a:spcAft>
                <a:spcPts val="1200"/>
              </a:spcAft>
              <a:buSzPts val="275"/>
              <a:buNone/>
            </a:pPr>
            <a:r>
              <a:t/>
            </a:r>
            <a:endParaRPr sz="625"/>
          </a:p>
        </p:txBody>
      </p:sp>
      <p:sp>
        <p:nvSpPr>
          <p:cNvPr id="130" name="Google Shape;130;p18"/>
          <p:cNvSpPr txBox="1"/>
          <p:nvPr>
            <p:ph idx="1" type="body"/>
          </p:nvPr>
        </p:nvSpPr>
        <p:spPr>
          <a:xfrm>
            <a:off x="132225" y="612750"/>
            <a:ext cx="3899700" cy="647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325"/>
              <a:t>“</a:t>
            </a:r>
            <a:r>
              <a:rPr lang="en" sz="1325"/>
              <a:t>At least 2, I don’t each lunch and breakfast on weekends. Out of 15 I miss  5-7 meals</a:t>
            </a:r>
            <a:r>
              <a:rPr lang="en" sz="1325"/>
              <a:t>” </a:t>
            </a:r>
            <a:endParaRPr sz="1325"/>
          </a:p>
          <a:p>
            <a:pPr indent="0" lvl="0" marL="0" rtl="0" algn="l">
              <a:lnSpc>
                <a:spcPct val="95000"/>
              </a:lnSpc>
              <a:spcBef>
                <a:spcPts val="1200"/>
              </a:spcBef>
              <a:spcAft>
                <a:spcPts val="0"/>
              </a:spcAft>
              <a:buSzPts val="275"/>
              <a:buNone/>
            </a:pPr>
            <a:r>
              <a:t/>
            </a:r>
            <a:endParaRPr sz="625"/>
          </a:p>
          <a:p>
            <a:pPr indent="0" lvl="0" marL="0" rtl="0" algn="l">
              <a:lnSpc>
                <a:spcPct val="95000"/>
              </a:lnSpc>
              <a:spcBef>
                <a:spcPts val="1200"/>
              </a:spcBef>
              <a:spcAft>
                <a:spcPts val="1200"/>
              </a:spcAft>
              <a:buSzPts val="275"/>
              <a:buNone/>
            </a:pPr>
            <a:r>
              <a:t/>
            </a:r>
            <a:endParaRPr sz="625"/>
          </a:p>
        </p:txBody>
      </p:sp>
      <p:sp>
        <p:nvSpPr>
          <p:cNvPr id="131" name="Google Shape;131;p18"/>
          <p:cNvSpPr txBox="1"/>
          <p:nvPr>
            <p:ph idx="1" type="body"/>
          </p:nvPr>
        </p:nvSpPr>
        <p:spPr>
          <a:xfrm>
            <a:off x="5311000" y="4439950"/>
            <a:ext cx="2229900" cy="319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5300"/>
              <a:t>“</a:t>
            </a:r>
            <a:r>
              <a:rPr lang="en" sz="6100"/>
              <a:t>Like around 7 meals a week</a:t>
            </a:r>
            <a:r>
              <a:rPr lang="en" sz="6100"/>
              <a:t>” </a:t>
            </a:r>
            <a:endParaRPr sz="61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32" name="Google Shape;132;p18"/>
          <p:cNvSpPr txBox="1"/>
          <p:nvPr>
            <p:ph idx="1" type="body"/>
          </p:nvPr>
        </p:nvSpPr>
        <p:spPr>
          <a:xfrm>
            <a:off x="6038925" y="4037638"/>
            <a:ext cx="2321700" cy="319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100"/>
              <a:t>“</a:t>
            </a:r>
            <a:r>
              <a:rPr lang="en" sz="4900"/>
              <a:t>3-6 meals/week</a:t>
            </a:r>
            <a:r>
              <a:rPr lang="en" sz="4900"/>
              <a:t>” </a:t>
            </a:r>
            <a:endParaRPr sz="49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33" name="Google Shape;133;p18"/>
          <p:cNvSpPr txBox="1"/>
          <p:nvPr>
            <p:ph idx="1" type="body"/>
          </p:nvPr>
        </p:nvSpPr>
        <p:spPr>
          <a:xfrm>
            <a:off x="275475" y="3485925"/>
            <a:ext cx="8578200" cy="469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125"/>
              <a:t>“</a:t>
            </a:r>
            <a:r>
              <a:rPr lang="en" sz="1325"/>
              <a:t>A  lot of the times a tray is switched out before it is actually empty. Workers will switch out and throw away a tray of food when they ‘feel’ it is getting empty, not when it is actually empty.</a:t>
            </a:r>
            <a:r>
              <a:rPr lang="en" sz="1325"/>
              <a:t>” </a:t>
            </a:r>
            <a:endParaRPr sz="1325"/>
          </a:p>
          <a:p>
            <a:pPr indent="0" lvl="0" marL="0" rtl="0" algn="l">
              <a:lnSpc>
                <a:spcPct val="95000"/>
              </a:lnSpc>
              <a:spcBef>
                <a:spcPts val="1200"/>
              </a:spcBef>
              <a:spcAft>
                <a:spcPts val="0"/>
              </a:spcAft>
              <a:buSzPts val="275"/>
              <a:buNone/>
            </a:pPr>
            <a:r>
              <a:t/>
            </a:r>
            <a:endParaRPr sz="425"/>
          </a:p>
          <a:p>
            <a:pPr indent="0" lvl="0" marL="0" rtl="0" algn="l">
              <a:lnSpc>
                <a:spcPct val="95000"/>
              </a:lnSpc>
              <a:spcBef>
                <a:spcPts val="1200"/>
              </a:spcBef>
              <a:spcAft>
                <a:spcPts val="1200"/>
              </a:spcAft>
              <a:buSzPts val="275"/>
              <a:buNone/>
            </a:pPr>
            <a:r>
              <a:t/>
            </a:r>
            <a:endParaRPr sz="425"/>
          </a:p>
        </p:txBody>
      </p:sp>
      <p:sp>
        <p:nvSpPr>
          <p:cNvPr id="134" name="Google Shape;134;p18"/>
          <p:cNvSpPr txBox="1"/>
          <p:nvPr>
            <p:ph idx="1" type="body"/>
          </p:nvPr>
        </p:nvSpPr>
        <p:spPr>
          <a:xfrm>
            <a:off x="128275" y="4719425"/>
            <a:ext cx="4926300" cy="319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i="1" lang="en" sz="4100"/>
              <a:t>*All quotes are collected from a representative stratified sample of students</a:t>
            </a:r>
            <a:endParaRPr b="1" i="1" sz="4100"/>
          </a:p>
          <a:p>
            <a:pPr indent="0" lvl="0" marL="0" rtl="0" algn="l">
              <a:spcBef>
                <a:spcPts val="1200"/>
              </a:spcBef>
              <a:spcAft>
                <a:spcPts val="0"/>
              </a:spcAft>
              <a:buNone/>
            </a:pPr>
            <a:r>
              <a:t/>
            </a:r>
            <a:endParaRPr b="1" i="1"/>
          </a:p>
          <a:p>
            <a:pPr indent="0" lvl="0" marL="0" rtl="0" algn="l">
              <a:spcBef>
                <a:spcPts val="1200"/>
              </a:spcBef>
              <a:spcAft>
                <a:spcPts val="1200"/>
              </a:spcAft>
              <a:buNone/>
            </a:pPr>
            <a:r>
              <a:t/>
            </a:r>
            <a:endParaRPr b="1" i="1"/>
          </a:p>
        </p:txBody>
      </p:sp>
      <p:sp>
        <p:nvSpPr>
          <p:cNvPr id="135" name="Google Shape;135;p18"/>
          <p:cNvSpPr txBox="1"/>
          <p:nvPr>
            <p:ph idx="1" type="body"/>
          </p:nvPr>
        </p:nvSpPr>
        <p:spPr>
          <a:xfrm>
            <a:off x="7621575" y="4190575"/>
            <a:ext cx="1232100" cy="647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100"/>
              <a:t>“</a:t>
            </a:r>
            <a:r>
              <a:rPr lang="en" sz="4900"/>
              <a:t>On average I probably waste 5 meals</a:t>
            </a:r>
            <a:r>
              <a:rPr lang="en" sz="4900"/>
              <a:t>” </a:t>
            </a:r>
            <a:endParaRPr sz="49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36" name="Google Shape;136;p18"/>
          <p:cNvSpPr txBox="1"/>
          <p:nvPr>
            <p:ph idx="1" type="body"/>
          </p:nvPr>
        </p:nvSpPr>
        <p:spPr>
          <a:xfrm>
            <a:off x="4430775" y="1334600"/>
            <a:ext cx="1693500" cy="293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900"/>
              <a:t>“</a:t>
            </a:r>
            <a:r>
              <a:rPr lang="en" sz="5700"/>
              <a:t>2-3 meals/week</a:t>
            </a:r>
            <a:r>
              <a:rPr lang="en" sz="5700"/>
              <a:t>” </a:t>
            </a:r>
            <a:endParaRPr sz="57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37" name="Google Shape;137;p18"/>
          <p:cNvSpPr txBox="1"/>
          <p:nvPr>
            <p:ph idx="1" type="body"/>
          </p:nvPr>
        </p:nvSpPr>
        <p:spPr>
          <a:xfrm>
            <a:off x="4430775" y="3945488"/>
            <a:ext cx="2321700" cy="293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5300"/>
              <a:t>“7 meals per week”</a:t>
            </a:r>
            <a:endParaRPr sz="6100"/>
          </a:p>
          <a:p>
            <a:pPr indent="0" lvl="0" marL="0" rtl="0" algn="l">
              <a:spcBef>
                <a:spcPts val="1200"/>
              </a:spcBef>
              <a:spcAft>
                <a:spcPts val="0"/>
              </a:spcAft>
              <a:buNone/>
            </a:pPr>
            <a:r>
              <a:t/>
            </a:r>
            <a:endParaRPr/>
          </a:p>
          <a:p>
            <a:pPr indent="0" lvl="0" marL="0" rtl="0" algn="l">
              <a:spcBef>
                <a:spcPts val="1200"/>
              </a:spcBef>
              <a:spcAft>
                <a:spcPts val="1200"/>
              </a:spcAft>
              <a:buNone/>
            </a:pPr>
            <a:r>
              <a:rPr lang="en"/>
              <a:t>“</a:t>
            </a:r>
            <a:endParaRPr/>
          </a:p>
        </p:txBody>
      </p:sp>
      <p:sp>
        <p:nvSpPr>
          <p:cNvPr id="138" name="Google Shape;138;p18"/>
          <p:cNvSpPr txBox="1"/>
          <p:nvPr>
            <p:ph idx="1" type="body"/>
          </p:nvPr>
        </p:nvSpPr>
        <p:spPr>
          <a:xfrm>
            <a:off x="6038925" y="1866450"/>
            <a:ext cx="3105000" cy="319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425"/>
              <a:t>“</a:t>
            </a:r>
            <a:r>
              <a:rPr lang="en" sz="1425"/>
              <a:t>enough to feel bad about wasting food</a:t>
            </a:r>
            <a:r>
              <a:rPr lang="en" sz="1425"/>
              <a:t>”</a:t>
            </a:r>
            <a:r>
              <a:rPr lang="en" sz="1225"/>
              <a:t> </a:t>
            </a:r>
            <a:endParaRPr sz="1225"/>
          </a:p>
          <a:p>
            <a:pPr indent="0" lvl="0" marL="0" rtl="0" algn="l">
              <a:lnSpc>
                <a:spcPct val="95000"/>
              </a:lnSpc>
              <a:spcBef>
                <a:spcPts val="1200"/>
              </a:spcBef>
              <a:spcAft>
                <a:spcPts val="0"/>
              </a:spcAft>
              <a:buSzPts val="275"/>
              <a:buNone/>
            </a:pPr>
            <a:r>
              <a:t/>
            </a:r>
            <a:endParaRPr sz="525"/>
          </a:p>
          <a:p>
            <a:pPr indent="0" lvl="0" marL="0" rtl="0" algn="l">
              <a:lnSpc>
                <a:spcPct val="95000"/>
              </a:lnSpc>
              <a:spcBef>
                <a:spcPts val="1200"/>
              </a:spcBef>
              <a:spcAft>
                <a:spcPts val="1200"/>
              </a:spcAft>
              <a:buSzPts val="275"/>
              <a:buNone/>
            </a:pPr>
            <a:r>
              <a:t/>
            </a:r>
            <a:endParaRPr sz="525"/>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0" st="0"/>
                                            </p:txEl>
                                          </p:spTgt>
                                        </p:tgtEl>
                                        <p:attrNameLst>
                                          <p:attrName>style.visibility</p:attrName>
                                        </p:attrNameLst>
                                      </p:cBhvr>
                                      <p:to>
                                        <p:strVal val="visible"/>
                                      </p:to>
                                    </p:set>
                                    <p:animEffect filter="fade" transition="in">
                                      <p:cBhvr>
                                        <p:cTn dur="1000"/>
                                        <p:tgtEl>
                                          <p:spTgt spid="1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1" st="1"/>
                                            </p:txEl>
                                          </p:spTgt>
                                        </p:tgtEl>
                                        <p:attrNameLst>
                                          <p:attrName>style.visibility</p:attrName>
                                        </p:attrNameLst>
                                      </p:cBhvr>
                                      <p:to>
                                        <p:strVal val="visible"/>
                                      </p:to>
                                    </p:set>
                                    <p:animEffect filter="fade" transition="in">
                                      <p:cBhvr>
                                        <p:cTn dur="1000"/>
                                        <p:tgtEl>
                                          <p:spTgt spid="1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2" st="2"/>
                                            </p:txEl>
                                          </p:spTgt>
                                        </p:tgtEl>
                                        <p:attrNameLst>
                                          <p:attrName>style.visibility</p:attrName>
                                        </p:attrNameLst>
                                      </p:cBhvr>
                                      <p:to>
                                        <p:strVal val="visible"/>
                                      </p:to>
                                    </p:set>
                                    <p:animEffect filter="fade" transition="in">
                                      <p:cBhvr>
                                        <p:cTn dur="1000"/>
                                        <p:tgtEl>
                                          <p:spTgt spid="121">
                                            <p:txEl>
                                              <p:pRg end="2" st="2"/>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500"/>
                                        <p:tgtEl>
                                          <p:spTgt spid="136"/>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9"/>
          <p:cNvSpPr txBox="1"/>
          <p:nvPr>
            <p:ph type="title"/>
          </p:nvPr>
        </p:nvSpPr>
        <p:spPr>
          <a:xfrm>
            <a:off x="727650" y="1700625"/>
            <a:ext cx="7688700" cy="362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Every single day, </a:t>
            </a:r>
            <a:r>
              <a:rPr lang="en">
                <a:solidFill>
                  <a:srgbClr val="FF0000"/>
                </a:solidFill>
              </a:rPr>
              <a:t>hundreds and hundreds</a:t>
            </a:r>
            <a:r>
              <a:rPr lang="en"/>
              <a:t> of people in our community go hungry.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0" i="1" sz="1933"/>
          </a:p>
          <a:p>
            <a:pPr indent="0" lvl="0" marL="0" rtl="0" algn="l">
              <a:spcBef>
                <a:spcPts val="0"/>
              </a:spcBef>
              <a:spcAft>
                <a:spcPts val="0"/>
              </a:spcAft>
              <a:buNone/>
            </a:pPr>
            <a:r>
              <a:t/>
            </a:r>
            <a:endParaRPr/>
          </a:p>
        </p:txBody>
      </p:sp>
      <p:pic>
        <p:nvPicPr>
          <p:cNvPr id="144" name="Google Shape;144;p19"/>
          <p:cNvPicPr preferRelativeResize="0"/>
          <p:nvPr/>
        </p:nvPicPr>
        <p:blipFill rotWithShape="1">
          <a:blip r:embed="rId3">
            <a:alphaModFix/>
          </a:blip>
          <a:srcRect b="18579" l="18937" r="18912" t="18072"/>
          <a:stretch/>
        </p:blipFill>
        <p:spPr>
          <a:xfrm>
            <a:off x="8113075" y="0"/>
            <a:ext cx="1030925" cy="1050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0" st="0"/>
                                            </p:txEl>
                                          </p:spTgt>
                                        </p:tgtEl>
                                        <p:attrNameLst>
                                          <p:attrName>style.visibility</p:attrName>
                                        </p:attrNameLst>
                                      </p:cBhvr>
                                      <p:to>
                                        <p:strVal val="visible"/>
                                      </p:to>
                                    </p:set>
                                    <p:animEffect filter="fade" transition="in">
                                      <p:cBhvr>
                                        <p:cTn dur="2400"/>
                                        <p:tgtEl>
                                          <p:spTgt spid="1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1" st="1"/>
                                            </p:txEl>
                                          </p:spTgt>
                                        </p:tgtEl>
                                        <p:attrNameLst>
                                          <p:attrName>style.visibility</p:attrName>
                                        </p:attrNameLst>
                                      </p:cBhvr>
                                      <p:to>
                                        <p:strVal val="visible"/>
                                      </p:to>
                                    </p:set>
                                    <p:animEffect filter="fade" transition="in">
                                      <p:cBhvr>
                                        <p:cTn dur="2400"/>
                                        <p:tgtEl>
                                          <p:spTgt spid="1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2" st="2"/>
                                            </p:txEl>
                                          </p:spTgt>
                                        </p:tgtEl>
                                        <p:attrNameLst>
                                          <p:attrName>style.visibility</p:attrName>
                                        </p:attrNameLst>
                                      </p:cBhvr>
                                      <p:to>
                                        <p:strVal val="visible"/>
                                      </p:to>
                                    </p:set>
                                    <p:animEffect filter="fade" transition="in">
                                      <p:cBhvr>
                                        <p:cTn dur="2400"/>
                                        <p:tgtEl>
                                          <p:spTgt spid="1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3" st="3"/>
                                            </p:txEl>
                                          </p:spTgt>
                                        </p:tgtEl>
                                        <p:attrNameLst>
                                          <p:attrName>style.visibility</p:attrName>
                                        </p:attrNameLst>
                                      </p:cBhvr>
                                      <p:to>
                                        <p:strVal val="visible"/>
                                      </p:to>
                                    </p:set>
                                    <p:animEffect filter="fade" transition="in">
                                      <p:cBhvr>
                                        <p:cTn dur="2400"/>
                                        <p:tgtEl>
                                          <p:spTgt spid="1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4" st="4"/>
                                            </p:txEl>
                                          </p:spTgt>
                                        </p:tgtEl>
                                        <p:attrNameLst>
                                          <p:attrName>style.visibility</p:attrName>
                                        </p:attrNameLst>
                                      </p:cBhvr>
                                      <p:to>
                                        <p:strVal val="visible"/>
                                      </p:to>
                                    </p:set>
                                    <p:animEffect filter="fade" transition="in">
                                      <p:cBhvr>
                                        <p:cTn dur="2400"/>
                                        <p:tgtEl>
                                          <p:spTgt spid="14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0"/>
          <p:cNvSpPr txBox="1"/>
          <p:nvPr>
            <p:ph type="title"/>
          </p:nvPr>
        </p:nvSpPr>
        <p:spPr>
          <a:xfrm>
            <a:off x="727650" y="2226325"/>
            <a:ext cx="7688700" cy="120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rPr lang="en"/>
              <a:t>For us this is unacceptable. </a:t>
            </a:r>
            <a:endParaRPr/>
          </a:p>
          <a:p>
            <a:pPr indent="0" lvl="0" marL="0" rtl="0" algn="l">
              <a:spcBef>
                <a:spcPts val="0"/>
              </a:spcBef>
              <a:spcAft>
                <a:spcPts val="0"/>
              </a:spcAft>
              <a:buNone/>
            </a:pPr>
            <a:r>
              <a:rPr lang="en"/>
              <a:t>We should not and </a:t>
            </a:r>
            <a:r>
              <a:rPr lang="en">
                <a:solidFill>
                  <a:srgbClr val="FF0000"/>
                </a:solidFill>
              </a:rPr>
              <a:t>WILL NOT</a:t>
            </a:r>
            <a:r>
              <a:rPr lang="en"/>
              <a:t> stand for this. </a:t>
            </a:r>
            <a:endParaRPr/>
          </a:p>
          <a:p>
            <a:pPr indent="0" lvl="0" marL="0" rtl="0" algn="l">
              <a:spcBef>
                <a:spcPts val="0"/>
              </a:spcBef>
              <a:spcAft>
                <a:spcPts val="0"/>
              </a:spcAft>
              <a:buNone/>
            </a:pPr>
            <a:r>
              <a:t/>
            </a:r>
            <a:endParaRPr/>
          </a:p>
        </p:txBody>
      </p:sp>
      <p:pic>
        <p:nvPicPr>
          <p:cNvPr id="150" name="Google Shape;150;p20"/>
          <p:cNvPicPr preferRelativeResize="0"/>
          <p:nvPr/>
        </p:nvPicPr>
        <p:blipFill rotWithShape="1">
          <a:blip r:embed="rId3">
            <a:alphaModFix/>
          </a:blip>
          <a:srcRect b="18579" l="18937" r="18912" t="18072"/>
          <a:stretch/>
        </p:blipFill>
        <p:spPr>
          <a:xfrm>
            <a:off x="8113075" y="0"/>
            <a:ext cx="1030925" cy="1050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0" st="0"/>
                                            </p:txEl>
                                          </p:spTgt>
                                        </p:tgtEl>
                                        <p:attrNameLst>
                                          <p:attrName>style.visibility</p:attrName>
                                        </p:attrNameLst>
                                      </p:cBhvr>
                                      <p:to>
                                        <p:strVal val="visible"/>
                                      </p:to>
                                    </p:set>
                                    <p:animEffect filter="fade" transition="in">
                                      <p:cBhvr>
                                        <p:cTn dur="2600"/>
                                        <p:tgtEl>
                                          <p:spTgt spid="1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1" st="1"/>
                                            </p:txEl>
                                          </p:spTgt>
                                        </p:tgtEl>
                                        <p:attrNameLst>
                                          <p:attrName>style.visibility</p:attrName>
                                        </p:attrNameLst>
                                      </p:cBhvr>
                                      <p:to>
                                        <p:strVal val="visible"/>
                                      </p:to>
                                    </p:set>
                                    <p:animEffect filter="fade" transition="in">
                                      <p:cBhvr>
                                        <p:cTn dur="2600"/>
                                        <p:tgtEl>
                                          <p:spTgt spid="1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2" st="2"/>
                                            </p:txEl>
                                          </p:spTgt>
                                        </p:tgtEl>
                                        <p:attrNameLst>
                                          <p:attrName>style.visibility</p:attrName>
                                        </p:attrNameLst>
                                      </p:cBhvr>
                                      <p:to>
                                        <p:strVal val="visible"/>
                                      </p:to>
                                    </p:set>
                                    <p:animEffect filter="fade" transition="in">
                                      <p:cBhvr>
                                        <p:cTn dur="2600"/>
                                        <p:tgtEl>
                                          <p:spTgt spid="1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3" st="3"/>
                                            </p:txEl>
                                          </p:spTgt>
                                        </p:tgtEl>
                                        <p:attrNameLst>
                                          <p:attrName>style.visibility</p:attrName>
                                        </p:attrNameLst>
                                      </p:cBhvr>
                                      <p:to>
                                        <p:strVal val="visible"/>
                                      </p:to>
                                    </p:set>
                                    <p:animEffect filter="fade" transition="in">
                                      <p:cBhvr>
                                        <p:cTn dur="2600"/>
                                        <p:tgtEl>
                                          <p:spTgt spid="14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729450" y="1318650"/>
            <a:ext cx="7688700" cy="307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believe in </a:t>
            </a:r>
            <a:r>
              <a:rPr lang="en">
                <a:solidFill>
                  <a:srgbClr val="38761D"/>
                </a:solidFill>
              </a:rPr>
              <a:t>taking responsibility</a:t>
            </a:r>
            <a:r>
              <a:rPr lang="en"/>
              <a:t> for food insecurity in our community.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mobilize Grinnell at large and </a:t>
            </a:r>
            <a:r>
              <a:rPr lang="en">
                <a:solidFill>
                  <a:srgbClr val="38761D"/>
                </a:solidFill>
              </a:rPr>
              <a:t>put a stop to careless food waste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believe in creating </a:t>
            </a:r>
            <a:r>
              <a:rPr lang="en">
                <a:solidFill>
                  <a:srgbClr val="38761D"/>
                </a:solidFill>
              </a:rPr>
              <a:t>a community that can feel food safe.</a:t>
            </a:r>
            <a:endParaRPr>
              <a:solidFill>
                <a:srgbClr val="38761D"/>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56" name="Google Shape;156;p21"/>
          <p:cNvPicPr preferRelativeResize="0"/>
          <p:nvPr/>
        </p:nvPicPr>
        <p:blipFill rotWithShape="1">
          <a:blip r:embed="rId3">
            <a:alphaModFix/>
          </a:blip>
          <a:srcRect b="18579" l="18937" r="18912" t="18072"/>
          <a:stretch/>
        </p:blipFill>
        <p:spPr>
          <a:xfrm>
            <a:off x="8113075" y="0"/>
            <a:ext cx="1030925" cy="1050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0" st="0"/>
                                            </p:txEl>
                                          </p:spTgt>
                                        </p:tgtEl>
                                        <p:attrNameLst>
                                          <p:attrName>style.visibility</p:attrName>
                                        </p:attrNameLst>
                                      </p:cBhvr>
                                      <p:to>
                                        <p:strVal val="visible"/>
                                      </p:to>
                                    </p:set>
                                    <p:animEffect filter="fade" transition="in">
                                      <p:cBhvr>
                                        <p:cTn dur="2100"/>
                                        <p:tgtEl>
                                          <p:spTgt spid="1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1" st="1"/>
                                            </p:txEl>
                                          </p:spTgt>
                                        </p:tgtEl>
                                        <p:attrNameLst>
                                          <p:attrName>style.visibility</p:attrName>
                                        </p:attrNameLst>
                                      </p:cBhvr>
                                      <p:to>
                                        <p:strVal val="visible"/>
                                      </p:to>
                                    </p:set>
                                    <p:animEffect filter="fade" transition="in">
                                      <p:cBhvr>
                                        <p:cTn dur="2100"/>
                                        <p:tgtEl>
                                          <p:spTgt spid="1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2" st="2"/>
                                            </p:txEl>
                                          </p:spTgt>
                                        </p:tgtEl>
                                        <p:attrNameLst>
                                          <p:attrName>style.visibility</p:attrName>
                                        </p:attrNameLst>
                                      </p:cBhvr>
                                      <p:to>
                                        <p:strVal val="visible"/>
                                      </p:to>
                                    </p:set>
                                    <p:animEffect filter="fade" transition="in">
                                      <p:cBhvr>
                                        <p:cTn dur="2100"/>
                                        <p:tgtEl>
                                          <p:spTgt spid="1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3" st="3"/>
                                            </p:txEl>
                                          </p:spTgt>
                                        </p:tgtEl>
                                        <p:attrNameLst>
                                          <p:attrName>style.visibility</p:attrName>
                                        </p:attrNameLst>
                                      </p:cBhvr>
                                      <p:to>
                                        <p:strVal val="visible"/>
                                      </p:to>
                                    </p:set>
                                    <p:animEffect filter="fade" transition="in">
                                      <p:cBhvr>
                                        <p:cTn dur="2100"/>
                                        <p:tgtEl>
                                          <p:spTgt spid="1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4" st="4"/>
                                            </p:txEl>
                                          </p:spTgt>
                                        </p:tgtEl>
                                        <p:attrNameLst>
                                          <p:attrName>style.visibility</p:attrName>
                                        </p:attrNameLst>
                                      </p:cBhvr>
                                      <p:to>
                                        <p:strVal val="visible"/>
                                      </p:to>
                                    </p:set>
                                    <p:animEffect filter="fade" transition="in">
                                      <p:cBhvr>
                                        <p:cTn dur="2100"/>
                                        <p:tgtEl>
                                          <p:spTgt spid="1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5" st="5"/>
                                            </p:txEl>
                                          </p:spTgt>
                                        </p:tgtEl>
                                        <p:attrNameLst>
                                          <p:attrName>style.visibility</p:attrName>
                                        </p:attrNameLst>
                                      </p:cBhvr>
                                      <p:to>
                                        <p:strVal val="visible"/>
                                      </p:to>
                                    </p:set>
                                    <p:animEffect filter="fade" transition="in">
                                      <p:cBhvr>
                                        <p:cTn dur="2100"/>
                                        <p:tgtEl>
                                          <p:spTgt spid="15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6" st="6"/>
                                            </p:txEl>
                                          </p:spTgt>
                                        </p:tgtEl>
                                        <p:attrNameLst>
                                          <p:attrName>style.visibility</p:attrName>
                                        </p:attrNameLst>
                                      </p:cBhvr>
                                      <p:to>
                                        <p:strVal val="visible"/>
                                      </p:to>
                                    </p:set>
                                    <p:animEffect filter="fade" transition="in">
                                      <p:cBhvr>
                                        <p:cTn dur="2100"/>
                                        <p:tgtEl>
                                          <p:spTgt spid="15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